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Montserrat"/>
      <p:regular r:id="rId20"/>
      <p:bold r:id="rId21"/>
      <p:italic r:id="rId22"/>
      <p:boldItalic r:id="rId23"/>
    </p:embeddedFont>
    <p:embeddedFont>
      <p:font typeface="Montserrat Medium"/>
      <p:regular r:id="rId24"/>
      <p:bold r:id="rId25"/>
      <p:italic r:id="rId26"/>
      <p:boldItalic r:id="rId27"/>
    </p:embeddedFont>
    <p:embeddedFont>
      <p:font typeface="Montserrat Light"/>
      <p:regular r:id="rId28"/>
      <p:bold r:id="rId29"/>
      <p:italic r:id="rId30"/>
      <p:boldItalic r:id="rId31"/>
    </p:embeddedFont>
    <p:embeddedFont>
      <p:font typeface="Rubik"/>
      <p:regular r:id="rId32"/>
      <p:bold r:id="rId33"/>
      <p:italic r:id="rId34"/>
      <p:boldItalic r:id="rId35"/>
    </p:embeddedFont>
    <p:embeddedFont>
      <p:font typeface="Comforta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Medium-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italic.fntdata"/><Relationship Id="rId25" Type="http://schemas.openxmlformats.org/officeDocument/2006/relationships/font" Target="fonts/MontserratMedium-bold.fntdata"/><Relationship Id="rId28" Type="http://schemas.openxmlformats.org/officeDocument/2006/relationships/font" Target="fonts/MontserratLight-regular.fntdata"/><Relationship Id="rId27" Type="http://schemas.openxmlformats.org/officeDocument/2006/relationships/font" Target="fonts/Montserrat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11" Type="http://schemas.openxmlformats.org/officeDocument/2006/relationships/slide" Target="slides/slide7.xml"/><Relationship Id="rId33" Type="http://schemas.openxmlformats.org/officeDocument/2006/relationships/font" Target="fonts/Rubik-bold.fntdata"/><Relationship Id="rId10" Type="http://schemas.openxmlformats.org/officeDocument/2006/relationships/slide" Target="slides/slide6.xml"/><Relationship Id="rId32" Type="http://schemas.openxmlformats.org/officeDocument/2006/relationships/font" Target="fonts/Rubik-regular.fntdata"/><Relationship Id="rId13" Type="http://schemas.openxmlformats.org/officeDocument/2006/relationships/slide" Target="slides/slide9.xml"/><Relationship Id="rId35" Type="http://schemas.openxmlformats.org/officeDocument/2006/relationships/font" Target="fonts/Rubik-boldItalic.fntdata"/><Relationship Id="rId12" Type="http://schemas.openxmlformats.org/officeDocument/2006/relationships/slide" Target="slides/slide8.xml"/><Relationship Id="rId34" Type="http://schemas.openxmlformats.org/officeDocument/2006/relationships/font" Target="fonts/Rubik-italic.fntdata"/><Relationship Id="rId15" Type="http://schemas.openxmlformats.org/officeDocument/2006/relationships/slide" Target="slides/slide11.xml"/><Relationship Id="rId37" Type="http://schemas.openxmlformats.org/officeDocument/2006/relationships/font" Target="fonts/Comfortaa-bold.fntdata"/><Relationship Id="rId14" Type="http://schemas.openxmlformats.org/officeDocument/2006/relationships/slide" Target="slides/slide10.xml"/><Relationship Id="rId36" Type="http://schemas.openxmlformats.org/officeDocument/2006/relationships/font" Target="fonts/Comforta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7bda2de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7bda2de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how do you as a designer create explainable AI when we don’t fully understand how AI works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7bda2dea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7bda2dea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7bda2de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7bda2de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Maybe robots don’t have the capacity to trust. We can rephrase the question then on whether or not we can trust the owners of the robot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7bda2dea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7bda2dea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7bda2dea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7bda2dea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bda2dea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bda2dea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7bda2dea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7bda2dea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got robots as the overarching theme and then we look at that through the lens of trust and then bias.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7bda2de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7bda2de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their seminal work on trust in automation, John Lee and Katrina See (2004) defined trust “as the attitude that an agent will help achieve an individual’s goals in a situation characterized by uncertainty and vulnerability”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7bda2de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7bda2de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we’ll end up finding out is that trust depends heavily on context</a:t>
            </a:r>
            <a:endParaRPr/>
          </a:p>
          <a:p>
            <a:pPr indent="0" lvl="0" marL="0" rtl="0" algn="l">
              <a:spcBef>
                <a:spcPts val="0"/>
              </a:spcBef>
              <a:spcAft>
                <a:spcPts val="0"/>
              </a:spcAft>
              <a:buNone/>
            </a:pPr>
            <a:r>
              <a:rPr lang="en"/>
              <a:t>Example of search results where they reversed the search results and then the users still picked the first two and when they were asked what they thought of the results, they said oh maybe they had typed in the queries wrongly, i.e. internalizing the blame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7bda2de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7bda2de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onscientiousness - personality trait of being careful or diligent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7bda2de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7bda2de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could this be useful for?</a:t>
            </a:r>
            <a:endParaRPr/>
          </a:p>
          <a:p>
            <a:pPr indent="-298450" lvl="0" marL="457200" rtl="0" algn="l">
              <a:spcBef>
                <a:spcPts val="0"/>
              </a:spcBef>
              <a:spcAft>
                <a:spcPts val="0"/>
              </a:spcAft>
              <a:buSzPts val="1100"/>
              <a:buAutoNum type="arabicPeriod"/>
            </a:pPr>
            <a:r>
              <a:rPr lang="en"/>
              <a:t>Self-efficacy - an individual's belief in his or her capacity to execute behaviours necessary to produce specific performance attainments (Bandura, 1977, 1986, 1997).</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7bda2de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7bda2de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7bda2dea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7bda2dea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 media researcher Joy Buolamwini's computer science studies uncovered that her face was unrecognizable in many facial recognition programs and she was motivated to find out why. She gains momentum in her research when she realized that facial recognition programs didn't work on her own face, but worked when she wore a white mask. This shocking discovery only made her more intrigued about how else artificial technology was affecting minorities.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7bda2dea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7bda2dea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Arguably the most notable example of AI bias is the COMPAS (Correctional Offender Management Profiling for Alternative Sanctions) algorithm used in US court systems to predict the likelihood that a defendant would become a recidivist (a convicted criminal who reoffends, especially repeatedly). Due to the data that was used, the model that was chosen, and the process of creating the algorithm overall, the model predicted twice as many false positives for recidivism for black offenders (45%) than white offenders (23%).</a:t>
            </a:r>
            <a:endParaRPr/>
          </a:p>
          <a:p>
            <a:pPr indent="-298450" lvl="0" marL="457200" rtl="0" algn="l">
              <a:spcBef>
                <a:spcPts val="0"/>
              </a:spcBef>
              <a:spcAft>
                <a:spcPts val="0"/>
              </a:spcAft>
              <a:buSzPts val="1100"/>
              <a:buAutoNum type="arabicPeriod"/>
            </a:pPr>
            <a:r>
              <a:rPr lang="en"/>
              <a:t>The reason for that was because the algorithm was based on the number of resumes submitted over the past ten years, and since most of the applicants were men, it was trained to favor men over women.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3250" y="1553250"/>
            <a:ext cx="6094200" cy="1653600"/>
          </a:xfrm>
          <a:prstGeom prst="rect">
            <a:avLst/>
          </a:prstGeom>
          <a:noFill/>
        </p:spPr>
        <p:txBody>
          <a:bodyPr anchorCtr="0" anchor="b" bIns="91425" lIns="91425" spcFirstLastPara="1" rIns="91425" wrap="square" tIns="91425">
            <a:noAutofit/>
          </a:bodyPr>
          <a:lstStyle>
            <a:lvl1pPr lvl="0">
              <a:spcBef>
                <a:spcPts val="0"/>
              </a:spcBef>
              <a:spcAft>
                <a:spcPts val="0"/>
              </a:spcAft>
              <a:buSzPts val="5200"/>
              <a:buNone/>
              <a:defRPr b="1" sz="5200">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243750"/>
            <a:ext cx="6094200" cy="346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51575" y="1394025"/>
            <a:ext cx="6869400" cy="2347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432775" y="1809625"/>
            <a:ext cx="6278400" cy="1105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1"/>
          <p:cNvSpPr txBox="1"/>
          <p:nvPr>
            <p:ph idx="1" type="subTitle"/>
          </p:nvPr>
        </p:nvSpPr>
        <p:spPr>
          <a:xfrm>
            <a:off x="2125700" y="2914775"/>
            <a:ext cx="4892700" cy="4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title"/>
          </p:nvPr>
        </p:nvSpPr>
        <p:spPr>
          <a:xfrm rot="-5400000">
            <a:off x="-1030075" y="2297650"/>
            <a:ext cx="405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 name="Google Shape;57;p13"/>
          <p:cNvSpPr txBox="1"/>
          <p:nvPr>
            <p:ph idx="2" type="title"/>
          </p:nvPr>
        </p:nvSpPr>
        <p:spPr>
          <a:xfrm>
            <a:off x="1860675" y="1374538"/>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58" name="Google Shape;58;p13"/>
          <p:cNvSpPr txBox="1"/>
          <p:nvPr>
            <p:ph idx="1" type="subTitle"/>
          </p:nvPr>
        </p:nvSpPr>
        <p:spPr>
          <a:xfrm>
            <a:off x="1860675" y="1683163"/>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idx="3" type="title"/>
          </p:nvPr>
        </p:nvSpPr>
        <p:spPr>
          <a:xfrm>
            <a:off x="3977775" y="1374538"/>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0" name="Google Shape;60;p13"/>
          <p:cNvSpPr txBox="1"/>
          <p:nvPr>
            <p:ph idx="4" type="subTitle"/>
          </p:nvPr>
        </p:nvSpPr>
        <p:spPr>
          <a:xfrm>
            <a:off x="3977775" y="1683238"/>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5" type="title"/>
          </p:nvPr>
        </p:nvSpPr>
        <p:spPr>
          <a:xfrm>
            <a:off x="6094875" y="1374538"/>
            <a:ext cx="18954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2" name="Google Shape;62;p13"/>
          <p:cNvSpPr txBox="1"/>
          <p:nvPr>
            <p:ph idx="6" type="subTitle"/>
          </p:nvPr>
        </p:nvSpPr>
        <p:spPr>
          <a:xfrm>
            <a:off x="6094875" y="1683238"/>
            <a:ext cx="18954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7" type="title"/>
          </p:nvPr>
        </p:nvSpPr>
        <p:spPr>
          <a:xfrm>
            <a:off x="1860675" y="3084363"/>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4" name="Google Shape;64;p13"/>
          <p:cNvSpPr txBox="1"/>
          <p:nvPr>
            <p:ph idx="8" type="subTitle"/>
          </p:nvPr>
        </p:nvSpPr>
        <p:spPr>
          <a:xfrm>
            <a:off x="1860675" y="3392988"/>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13"/>
          <p:cNvSpPr txBox="1"/>
          <p:nvPr>
            <p:ph idx="9" type="title"/>
          </p:nvPr>
        </p:nvSpPr>
        <p:spPr>
          <a:xfrm>
            <a:off x="3977775" y="3084363"/>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6" name="Google Shape;66;p13"/>
          <p:cNvSpPr txBox="1"/>
          <p:nvPr>
            <p:ph idx="13" type="subTitle"/>
          </p:nvPr>
        </p:nvSpPr>
        <p:spPr>
          <a:xfrm>
            <a:off x="3977775" y="3393063"/>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3"/>
          <p:cNvSpPr txBox="1"/>
          <p:nvPr>
            <p:ph idx="14" type="title"/>
          </p:nvPr>
        </p:nvSpPr>
        <p:spPr>
          <a:xfrm>
            <a:off x="6094875" y="3084363"/>
            <a:ext cx="18954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8" name="Google Shape;68;p13"/>
          <p:cNvSpPr txBox="1"/>
          <p:nvPr>
            <p:ph idx="15" type="subTitle"/>
          </p:nvPr>
        </p:nvSpPr>
        <p:spPr>
          <a:xfrm>
            <a:off x="6094875" y="3393063"/>
            <a:ext cx="18954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16" type="title"/>
          </p:nvPr>
        </p:nvSpPr>
        <p:spPr>
          <a:xfrm>
            <a:off x="18606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0" name="Google Shape;70;p13"/>
          <p:cNvSpPr txBox="1"/>
          <p:nvPr>
            <p:ph hasCustomPrompt="1" idx="17" type="title"/>
          </p:nvPr>
        </p:nvSpPr>
        <p:spPr>
          <a:xfrm>
            <a:off x="39777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p:nvPr>
            <p:ph hasCustomPrompt="1" idx="18" type="title"/>
          </p:nvPr>
        </p:nvSpPr>
        <p:spPr>
          <a:xfrm>
            <a:off x="60948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p:nvPr>
            <p:ph hasCustomPrompt="1" idx="19" type="title"/>
          </p:nvPr>
        </p:nvSpPr>
        <p:spPr>
          <a:xfrm>
            <a:off x="18606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p:nvPr>
            <p:ph hasCustomPrompt="1" idx="20" type="title"/>
          </p:nvPr>
        </p:nvSpPr>
        <p:spPr>
          <a:xfrm>
            <a:off x="39777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p:nvPr>
            <p:ph hasCustomPrompt="1" idx="21" type="title"/>
          </p:nvPr>
        </p:nvSpPr>
        <p:spPr>
          <a:xfrm>
            <a:off x="60948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77" name="Google Shape;77;p14"/>
          <p:cNvSpPr txBox="1"/>
          <p:nvPr>
            <p:ph idx="2" type="title"/>
          </p:nvPr>
        </p:nvSpPr>
        <p:spPr>
          <a:xfrm>
            <a:off x="1950375"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78" name="Google Shape;78;p14"/>
          <p:cNvSpPr txBox="1"/>
          <p:nvPr>
            <p:ph idx="1" type="subTitle"/>
          </p:nvPr>
        </p:nvSpPr>
        <p:spPr>
          <a:xfrm>
            <a:off x="1950375"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3" type="title"/>
          </p:nvPr>
        </p:nvSpPr>
        <p:spPr>
          <a:xfrm>
            <a:off x="4257200"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0" name="Google Shape;80;p14"/>
          <p:cNvSpPr txBox="1"/>
          <p:nvPr>
            <p:ph idx="4" type="subTitle"/>
          </p:nvPr>
        </p:nvSpPr>
        <p:spPr>
          <a:xfrm>
            <a:off x="4257200"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5" type="title"/>
          </p:nvPr>
        </p:nvSpPr>
        <p:spPr>
          <a:xfrm>
            <a:off x="6587313"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2" name="Google Shape;82;p14"/>
          <p:cNvSpPr txBox="1"/>
          <p:nvPr>
            <p:ph idx="6" type="subTitle"/>
          </p:nvPr>
        </p:nvSpPr>
        <p:spPr>
          <a:xfrm>
            <a:off x="6587313"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1171438" y="1044850"/>
            <a:ext cx="2675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5" name="Google Shape;85;p15"/>
          <p:cNvSpPr txBox="1"/>
          <p:nvPr>
            <p:ph idx="1" type="subTitle"/>
          </p:nvPr>
        </p:nvSpPr>
        <p:spPr>
          <a:xfrm>
            <a:off x="1171438" y="16175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5"/>
          <p:cNvSpPr txBox="1"/>
          <p:nvPr>
            <p:ph idx="2" type="subTitle"/>
          </p:nvPr>
        </p:nvSpPr>
        <p:spPr>
          <a:xfrm>
            <a:off x="5296863" y="2300150"/>
            <a:ext cx="2675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ubik"/>
              <a:buNone/>
              <a:defRPr b="1" sz="2800">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b="1" sz="2800">
                <a:latin typeface="Rubik"/>
                <a:ea typeface="Rubik"/>
                <a:cs typeface="Rubik"/>
                <a:sym typeface="Rubik"/>
              </a:defRPr>
            </a:lvl2pPr>
            <a:lvl3pPr lvl="2" rtl="0">
              <a:lnSpc>
                <a:spcPct val="100000"/>
              </a:lnSpc>
              <a:spcBef>
                <a:spcPts val="0"/>
              </a:spcBef>
              <a:spcAft>
                <a:spcPts val="0"/>
              </a:spcAft>
              <a:buSzPts val="2800"/>
              <a:buFont typeface="Rubik"/>
              <a:buNone/>
              <a:defRPr b="1" sz="2800">
                <a:latin typeface="Rubik"/>
                <a:ea typeface="Rubik"/>
                <a:cs typeface="Rubik"/>
                <a:sym typeface="Rubik"/>
              </a:defRPr>
            </a:lvl3pPr>
            <a:lvl4pPr lvl="3" rtl="0">
              <a:lnSpc>
                <a:spcPct val="100000"/>
              </a:lnSpc>
              <a:spcBef>
                <a:spcPts val="0"/>
              </a:spcBef>
              <a:spcAft>
                <a:spcPts val="0"/>
              </a:spcAft>
              <a:buSzPts val="2800"/>
              <a:buFont typeface="Rubik"/>
              <a:buNone/>
              <a:defRPr b="1" sz="2800">
                <a:latin typeface="Rubik"/>
                <a:ea typeface="Rubik"/>
                <a:cs typeface="Rubik"/>
                <a:sym typeface="Rubik"/>
              </a:defRPr>
            </a:lvl4pPr>
            <a:lvl5pPr lvl="4" rtl="0">
              <a:lnSpc>
                <a:spcPct val="100000"/>
              </a:lnSpc>
              <a:spcBef>
                <a:spcPts val="0"/>
              </a:spcBef>
              <a:spcAft>
                <a:spcPts val="0"/>
              </a:spcAft>
              <a:buSzPts val="2800"/>
              <a:buFont typeface="Rubik"/>
              <a:buNone/>
              <a:defRPr b="1" sz="2800">
                <a:latin typeface="Rubik"/>
                <a:ea typeface="Rubik"/>
                <a:cs typeface="Rubik"/>
                <a:sym typeface="Rubik"/>
              </a:defRPr>
            </a:lvl5pPr>
            <a:lvl6pPr lvl="5" rtl="0">
              <a:lnSpc>
                <a:spcPct val="100000"/>
              </a:lnSpc>
              <a:spcBef>
                <a:spcPts val="0"/>
              </a:spcBef>
              <a:spcAft>
                <a:spcPts val="0"/>
              </a:spcAft>
              <a:buSzPts val="2800"/>
              <a:buFont typeface="Rubik"/>
              <a:buNone/>
              <a:defRPr b="1" sz="2800">
                <a:latin typeface="Rubik"/>
                <a:ea typeface="Rubik"/>
                <a:cs typeface="Rubik"/>
                <a:sym typeface="Rubik"/>
              </a:defRPr>
            </a:lvl6pPr>
            <a:lvl7pPr lvl="6" rtl="0">
              <a:lnSpc>
                <a:spcPct val="100000"/>
              </a:lnSpc>
              <a:spcBef>
                <a:spcPts val="0"/>
              </a:spcBef>
              <a:spcAft>
                <a:spcPts val="0"/>
              </a:spcAft>
              <a:buSzPts val="2800"/>
              <a:buFont typeface="Rubik"/>
              <a:buNone/>
              <a:defRPr b="1" sz="2800">
                <a:latin typeface="Rubik"/>
                <a:ea typeface="Rubik"/>
                <a:cs typeface="Rubik"/>
                <a:sym typeface="Rubik"/>
              </a:defRPr>
            </a:lvl7pPr>
            <a:lvl8pPr lvl="7" rtl="0">
              <a:lnSpc>
                <a:spcPct val="100000"/>
              </a:lnSpc>
              <a:spcBef>
                <a:spcPts val="0"/>
              </a:spcBef>
              <a:spcAft>
                <a:spcPts val="0"/>
              </a:spcAft>
              <a:buSzPts val="2800"/>
              <a:buFont typeface="Rubik"/>
              <a:buNone/>
              <a:defRPr b="1" sz="2800">
                <a:latin typeface="Rubik"/>
                <a:ea typeface="Rubik"/>
                <a:cs typeface="Rubik"/>
                <a:sym typeface="Rubik"/>
              </a:defRPr>
            </a:lvl8pPr>
            <a:lvl9pPr lvl="8" rtl="0">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87" name="Google Shape;87;p15"/>
          <p:cNvSpPr txBox="1"/>
          <p:nvPr>
            <p:ph idx="3" type="subTitle"/>
          </p:nvPr>
        </p:nvSpPr>
        <p:spPr>
          <a:xfrm>
            <a:off x="5296863" y="28728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solidFill>
          <a:schemeClr val="dk1"/>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1819838" y="3700938"/>
            <a:ext cx="5504400" cy="7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16"/>
          <p:cNvSpPr txBox="1"/>
          <p:nvPr>
            <p:ph hasCustomPrompt="1" idx="2" type="title"/>
          </p:nvPr>
        </p:nvSpPr>
        <p:spPr>
          <a:xfrm>
            <a:off x="1819763" y="738163"/>
            <a:ext cx="55044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16"/>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
    <p:bg>
      <p:bgPr>
        <a:solidFill>
          <a:schemeClr val="dk1"/>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1819875" y="3700938"/>
            <a:ext cx="5504400" cy="7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7"/>
          <p:cNvSpPr txBox="1"/>
          <p:nvPr>
            <p:ph hasCustomPrompt="1" idx="2" type="title"/>
          </p:nvPr>
        </p:nvSpPr>
        <p:spPr>
          <a:xfrm>
            <a:off x="1819800" y="738163"/>
            <a:ext cx="55044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17"/>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98" name="Google Shape;98;p18"/>
          <p:cNvSpPr txBox="1"/>
          <p:nvPr>
            <p:ph idx="2" type="title"/>
          </p:nvPr>
        </p:nvSpPr>
        <p:spPr>
          <a:xfrm>
            <a:off x="252190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99" name="Google Shape;99;p18"/>
          <p:cNvSpPr txBox="1"/>
          <p:nvPr>
            <p:ph idx="1" type="subTitle"/>
          </p:nvPr>
        </p:nvSpPr>
        <p:spPr>
          <a:xfrm>
            <a:off x="252190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18"/>
          <p:cNvSpPr txBox="1"/>
          <p:nvPr>
            <p:ph idx="3" type="title"/>
          </p:nvPr>
        </p:nvSpPr>
        <p:spPr>
          <a:xfrm>
            <a:off x="429075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1" name="Google Shape;101;p18"/>
          <p:cNvSpPr txBox="1"/>
          <p:nvPr>
            <p:ph idx="4" type="subTitle"/>
          </p:nvPr>
        </p:nvSpPr>
        <p:spPr>
          <a:xfrm>
            <a:off x="429075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8"/>
          <p:cNvSpPr txBox="1"/>
          <p:nvPr>
            <p:ph idx="5" type="title"/>
          </p:nvPr>
        </p:nvSpPr>
        <p:spPr>
          <a:xfrm>
            <a:off x="605960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3" name="Google Shape;103;p18"/>
          <p:cNvSpPr txBox="1"/>
          <p:nvPr>
            <p:ph idx="6" type="subTitle"/>
          </p:nvPr>
        </p:nvSpPr>
        <p:spPr>
          <a:xfrm>
            <a:off x="605960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18"/>
          <p:cNvSpPr txBox="1"/>
          <p:nvPr>
            <p:ph idx="7" type="title"/>
          </p:nvPr>
        </p:nvSpPr>
        <p:spPr>
          <a:xfrm>
            <a:off x="252190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5" name="Google Shape;105;p18"/>
          <p:cNvSpPr txBox="1"/>
          <p:nvPr>
            <p:ph idx="8" type="subTitle"/>
          </p:nvPr>
        </p:nvSpPr>
        <p:spPr>
          <a:xfrm>
            <a:off x="252190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18"/>
          <p:cNvSpPr txBox="1"/>
          <p:nvPr>
            <p:ph idx="9" type="title"/>
          </p:nvPr>
        </p:nvSpPr>
        <p:spPr>
          <a:xfrm>
            <a:off x="429075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7" name="Google Shape;107;p18"/>
          <p:cNvSpPr txBox="1"/>
          <p:nvPr>
            <p:ph idx="13" type="subTitle"/>
          </p:nvPr>
        </p:nvSpPr>
        <p:spPr>
          <a:xfrm>
            <a:off x="429075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8"/>
          <p:cNvSpPr txBox="1"/>
          <p:nvPr>
            <p:ph idx="14" type="title"/>
          </p:nvPr>
        </p:nvSpPr>
        <p:spPr>
          <a:xfrm>
            <a:off x="605960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9" name="Google Shape;109;p18"/>
          <p:cNvSpPr txBox="1"/>
          <p:nvPr>
            <p:ph idx="15" type="subTitle"/>
          </p:nvPr>
        </p:nvSpPr>
        <p:spPr>
          <a:xfrm>
            <a:off x="605960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8"/>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rot="-5400000">
            <a:off x="-824125" y="2075775"/>
            <a:ext cx="4068300" cy="9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15" name="Google Shape;115;p20"/>
          <p:cNvSpPr txBox="1"/>
          <p:nvPr>
            <p:ph idx="2" type="title"/>
          </p:nvPr>
        </p:nvSpPr>
        <p:spPr>
          <a:xfrm>
            <a:off x="2187925"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16" name="Google Shape;116;p20"/>
          <p:cNvSpPr txBox="1"/>
          <p:nvPr>
            <p:ph idx="1" type="subTitle"/>
          </p:nvPr>
        </p:nvSpPr>
        <p:spPr>
          <a:xfrm>
            <a:off x="2187925"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0"/>
          <p:cNvSpPr txBox="1"/>
          <p:nvPr>
            <p:ph idx="3" type="title"/>
          </p:nvPr>
        </p:nvSpPr>
        <p:spPr>
          <a:xfrm>
            <a:off x="4069725"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18" name="Google Shape;118;p20"/>
          <p:cNvSpPr txBox="1"/>
          <p:nvPr>
            <p:ph idx="4" type="subTitle"/>
          </p:nvPr>
        </p:nvSpPr>
        <p:spPr>
          <a:xfrm>
            <a:off x="4069723"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0"/>
          <p:cNvSpPr txBox="1"/>
          <p:nvPr>
            <p:ph idx="5" type="title"/>
          </p:nvPr>
        </p:nvSpPr>
        <p:spPr>
          <a:xfrm>
            <a:off x="5951513"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0" name="Google Shape;120;p20"/>
          <p:cNvSpPr txBox="1"/>
          <p:nvPr>
            <p:ph idx="6" type="subTitle"/>
          </p:nvPr>
        </p:nvSpPr>
        <p:spPr>
          <a:xfrm>
            <a:off x="5951521"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824050" y="3701050"/>
            <a:ext cx="54960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hasCustomPrompt="1" idx="2" type="title"/>
          </p:nvPr>
        </p:nvSpPr>
        <p:spPr>
          <a:xfrm>
            <a:off x="1823875" y="738263"/>
            <a:ext cx="54960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rot="-5400000">
            <a:off x="-845575" y="2096950"/>
            <a:ext cx="4075500" cy="957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23" name="Google Shape;123;p21"/>
          <p:cNvSpPr txBox="1"/>
          <p:nvPr>
            <p:ph idx="2" type="title"/>
          </p:nvPr>
        </p:nvSpPr>
        <p:spPr>
          <a:xfrm>
            <a:off x="2163550" y="13496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4" name="Google Shape;124;p21"/>
          <p:cNvSpPr txBox="1"/>
          <p:nvPr>
            <p:ph idx="1" type="subTitle"/>
          </p:nvPr>
        </p:nvSpPr>
        <p:spPr>
          <a:xfrm>
            <a:off x="2163550" y="1658300"/>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3" type="title"/>
          </p:nvPr>
        </p:nvSpPr>
        <p:spPr>
          <a:xfrm>
            <a:off x="3722350" y="13496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6" name="Google Shape;126;p21"/>
          <p:cNvSpPr txBox="1"/>
          <p:nvPr>
            <p:ph idx="4" type="subTitle"/>
          </p:nvPr>
        </p:nvSpPr>
        <p:spPr>
          <a:xfrm>
            <a:off x="3722354" y="1658300"/>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 name="Google Shape;127;p21"/>
          <p:cNvSpPr txBox="1"/>
          <p:nvPr>
            <p:ph idx="5" type="title"/>
          </p:nvPr>
        </p:nvSpPr>
        <p:spPr>
          <a:xfrm>
            <a:off x="5313163" y="2727175"/>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8" name="Google Shape;128;p21"/>
          <p:cNvSpPr txBox="1"/>
          <p:nvPr>
            <p:ph idx="6" type="subTitle"/>
          </p:nvPr>
        </p:nvSpPr>
        <p:spPr>
          <a:xfrm>
            <a:off x="5313171" y="3035875"/>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21"/>
          <p:cNvSpPr txBox="1"/>
          <p:nvPr>
            <p:ph idx="7" type="title"/>
          </p:nvPr>
        </p:nvSpPr>
        <p:spPr>
          <a:xfrm>
            <a:off x="6871963" y="2727175"/>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0" name="Google Shape;130;p21"/>
          <p:cNvSpPr txBox="1"/>
          <p:nvPr>
            <p:ph idx="8" type="subTitle"/>
          </p:nvPr>
        </p:nvSpPr>
        <p:spPr>
          <a:xfrm>
            <a:off x="6871971" y="3035875"/>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2"/>
          <p:cNvSpPr txBox="1"/>
          <p:nvPr>
            <p:ph type="title"/>
          </p:nvPr>
        </p:nvSpPr>
        <p:spPr>
          <a:xfrm rot="-5400000">
            <a:off x="-1039075" y="2290450"/>
            <a:ext cx="4075500" cy="57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33" name="Google Shape;133;p22"/>
          <p:cNvSpPr txBox="1"/>
          <p:nvPr>
            <p:ph idx="2" type="title"/>
          </p:nvPr>
        </p:nvSpPr>
        <p:spPr>
          <a:xfrm>
            <a:off x="2161488" y="1145825"/>
            <a:ext cx="1558800" cy="308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4" name="Google Shape;134;p22"/>
          <p:cNvSpPr txBox="1"/>
          <p:nvPr>
            <p:ph idx="1" type="subTitle"/>
          </p:nvPr>
        </p:nvSpPr>
        <p:spPr>
          <a:xfrm>
            <a:off x="2161488" y="1454525"/>
            <a:ext cx="1558800" cy="79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2"/>
          <p:cNvSpPr txBox="1"/>
          <p:nvPr>
            <p:ph idx="3" type="title"/>
          </p:nvPr>
        </p:nvSpPr>
        <p:spPr>
          <a:xfrm>
            <a:off x="2161488" y="2931013"/>
            <a:ext cx="1558800" cy="308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6" name="Google Shape;136;p22"/>
          <p:cNvSpPr txBox="1"/>
          <p:nvPr>
            <p:ph idx="4" type="subTitle"/>
          </p:nvPr>
        </p:nvSpPr>
        <p:spPr>
          <a:xfrm>
            <a:off x="2161492" y="3239713"/>
            <a:ext cx="1558800" cy="79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2"/>
          <p:cNvSpPr txBox="1"/>
          <p:nvPr>
            <p:ph idx="5" type="title"/>
          </p:nvPr>
        </p:nvSpPr>
        <p:spPr>
          <a:xfrm>
            <a:off x="6420100" y="1145825"/>
            <a:ext cx="15588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8" name="Google Shape;138;p22"/>
          <p:cNvSpPr txBox="1"/>
          <p:nvPr>
            <p:ph idx="6" type="subTitle"/>
          </p:nvPr>
        </p:nvSpPr>
        <p:spPr>
          <a:xfrm>
            <a:off x="6420109" y="1454525"/>
            <a:ext cx="1558800" cy="7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22"/>
          <p:cNvSpPr txBox="1"/>
          <p:nvPr>
            <p:ph idx="7" type="title"/>
          </p:nvPr>
        </p:nvSpPr>
        <p:spPr>
          <a:xfrm>
            <a:off x="6420100" y="2931013"/>
            <a:ext cx="15588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0" name="Google Shape;140;p22"/>
          <p:cNvSpPr txBox="1"/>
          <p:nvPr>
            <p:ph idx="8" type="subTitle"/>
          </p:nvPr>
        </p:nvSpPr>
        <p:spPr>
          <a:xfrm>
            <a:off x="6420109" y="3239713"/>
            <a:ext cx="1558800" cy="7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2"/>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9">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rot="-5400000">
            <a:off x="-865975" y="2117350"/>
            <a:ext cx="4075500" cy="91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44" name="Google Shape;144;p23"/>
          <p:cNvSpPr txBox="1"/>
          <p:nvPr>
            <p:ph idx="2" type="title"/>
          </p:nvPr>
        </p:nvSpPr>
        <p:spPr>
          <a:xfrm>
            <a:off x="2815975" y="2294300"/>
            <a:ext cx="16089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5" name="Google Shape;145;p23"/>
          <p:cNvSpPr txBox="1"/>
          <p:nvPr>
            <p:ph idx="1" type="subTitle"/>
          </p:nvPr>
        </p:nvSpPr>
        <p:spPr>
          <a:xfrm>
            <a:off x="2841025"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6" name="Google Shape;146;p23"/>
          <p:cNvSpPr txBox="1"/>
          <p:nvPr>
            <p:ph idx="3" type="title"/>
          </p:nvPr>
        </p:nvSpPr>
        <p:spPr>
          <a:xfrm>
            <a:off x="4697769" y="2294300"/>
            <a:ext cx="16089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7" name="Google Shape;147;p23"/>
          <p:cNvSpPr txBox="1"/>
          <p:nvPr>
            <p:ph idx="4" type="subTitle"/>
          </p:nvPr>
        </p:nvSpPr>
        <p:spPr>
          <a:xfrm>
            <a:off x="4722819"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23"/>
          <p:cNvSpPr txBox="1"/>
          <p:nvPr>
            <p:ph idx="5" type="title"/>
          </p:nvPr>
        </p:nvSpPr>
        <p:spPr>
          <a:xfrm>
            <a:off x="6579563" y="2294288"/>
            <a:ext cx="16092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9" name="Google Shape;149;p23"/>
          <p:cNvSpPr txBox="1"/>
          <p:nvPr>
            <p:ph idx="6" type="subTitle"/>
          </p:nvPr>
        </p:nvSpPr>
        <p:spPr>
          <a:xfrm>
            <a:off x="6604763"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23"/>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53" name="Google Shape;153;p24"/>
          <p:cNvSpPr txBox="1"/>
          <p:nvPr>
            <p:ph idx="2" type="title"/>
          </p:nvPr>
        </p:nvSpPr>
        <p:spPr>
          <a:xfrm>
            <a:off x="2357400" y="3098863"/>
            <a:ext cx="20847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54" name="Google Shape;154;p24"/>
          <p:cNvSpPr txBox="1"/>
          <p:nvPr>
            <p:ph idx="1" type="subTitle"/>
          </p:nvPr>
        </p:nvSpPr>
        <p:spPr>
          <a:xfrm>
            <a:off x="2357375" y="3407563"/>
            <a:ext cx="20847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24"/>
          <p:cNvSpPr txBox="1"/>
          <p:nvPr>
            <p:ph idx="3" type="title"/>
          </p:nvPr>
        </p:nvSpPr>
        <p:spPr>
          <a:xfrm>
            <a:off x="5446249" y="3098863"/>
            <a:ext cx="20847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56" name="Google Shape;156;p24"/>
          <p:cNvSpPr txBox="1"/>
          <p:nvPr>
            <p:ph idx="4" type="subTitle"/>
          </p:nvPr>
        </p:nvSpPr>
        <p:spPr>
          <a:xfrm>
            <a:off x="5446255" y="3407563"/>
            <a:ext cx="20847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59" name="Google Shape;159;p25"/>
          <p:cNvSpPr txBox="1"/>
          <p:nvPr>
            <p:ph idx="2" type="title"/>
          </p:nvPr>
        </p:nvSpPr>
        <p:spPr>
          <a:xfrm>
            <a:off x="2261350" y="9640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0" name="Google Shape;160;p25"/>
          <p:cNvSpPr txBox="1"/>
          <p:nvPr>
            <p:ph idx="1" type="subTitle"/>
          </p:nvPr>
        </p:nvSpPr>
        <p:spPr>
          <a:xfrm>
            <a:off x="2261350" y="1272750"/>
            <a:ext cx="2382300" cy="57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1" name="Google Shape;161;p25"/>
          <p:cNvSpPr txBox="1"/>
          <p:nvPr>
            <p:ph idx="3" type="title"/>
          </p:nvPr>
        </p:nvSpPr>
        <p:spPr>
          <a:xfrm>
            <a:off x="2261350" y="23131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2" name="Google Shape;162;p25"/>
          <p:cNvSpPr txBox="1"/>
          <p:nvPr>
            <p:ph idx="4" type="subTitle"/>
          </p:nvPr>
        </p:nvSpPr>
        <p:spPr>
          <a:xfrm>
            <a:off x="2261350" y="2621850"/>
            <a:ext cx="2382300" cy="5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5"/>
          <p:cNvSpPr txBox="1"/>
          <p:nvPr>
            <p:ph idx="5" type="title"/>
          </p:nvPr>
        </p:nvSpPr>
        <p:spPr>
          <a:xfrm>
            <a:off x="2261357" y="36805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4" name="Google Shape;164;p25"/>
          <p:cNvSpPr txBox="1"/>
          <p:nvPr>
            <p:ph idx="6" type="subTitle"/>
          </p:nvPr>
        </p:nvSpPr>
        <p:spPr>
          <a:xfrm>
            <a:off x="2261375" y="3989250"/>
            <a:ext cx="2382300" cy="5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5" name="Google Shape;165;p25"/>
          <p:cNvSpPr txBox="1"/>
          <p:nvPr>
            <p:ph hasCustomPrompt="1" idx="7" type="title"/>
          </p:nvPr>
        </p:nvSpPr>
        <p:spPr>
          <a:xfrm>
            <a:off x="2261350" y="5608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66" name="Google Shape;166;p25"/>
          <p:cNvSpPr txBox="1"/>
          <p:nvPr>
            <p:ph hasCustomPrompt="1" idx="8" type="title"/>
          </p:nvPr>
        </p:nvSpPr>
        <p:spPr>
          <a:xfrm>
            <a:off x="2261350" y="19282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67" name="Google Shape;167;p25"/>
          <p:cNvSpPr txBox="1"/>
          <p:nvPr>
            <p:ph hasCustomPrompt="1" idx="9" type="title"/>
          </p:nvPr>
        </p:nvSpPr>
        <p:spPr>
          <a:xfrm>
            <a:off x="2261350" y="32956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9">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type="title"/>
          </p:nvPr>
        </p:nvSpPr>
        <p:spPr>
          <a:xfrm rot="-5400000">
            <a:off x="-1041325" y="2292700"/>
            <a:ext cx="4075500" cy="56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70" name="Google Shape;170;p26"/>
          <p:cNvSpPr txBox="1"/>
          <p:nvPr>
            <p:ph idx="2" type="title"/>
          </p:nvPr>
        </p:nvSpPr>
        <p:spPr>
          <a:xfrm>
            <a:off x="2815975"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1" name="Google Shape;171;p26"/>
          <p:cNvSpPr txBox="1"/>
          <p:nvPr>
            <p:ph idx="1" type="subTitle"/>
          </p:nvPr>
        </p:nvSpPr>
        <p:spPr>
          <a:xfrm>
            <a:off x="2815975"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2" name="Google Shape;172;p26"/>
          <p:cNvSpPr txBox="1"/>
          <p:nvPr>
            <p:ph idx="3" type="title"/>
          </p:nvPr>
        </p:nvSpPr>
        <p:spPr>
          <a:xfrm>
            <a:off x="4697775"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3" name="Google Shape;173;p26"/>
          <p:cNvSpPr txBox="1"/>
          <p:nvPr>
            <p:ph idx="4" type="subTitle"/>
          </p:nvPr>
        </p:nvSpPr>
        <p:spPr>
          <a:xfrm>
            <a:off x="4697779"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6"/>
          <p:cNvSpPr txBox="1"/>
          <p:nvPr>
            <p:ph idx="5" type="title"/>
          </p:nvPr>
        </p:nvSpPr>
        <p:spPr>
          <a:xfrm>
            <a:off x="6579563"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5" name="Google Shape;175;p26"/>
          <p:cNvSpPr txBox="1"/>
          <p:nvPr>
            <p:ph idx="6" type="subTitle"/>
          </p:nvPr>
        </p:nvSpPr>
        <p:spPr>
          <a:xfrm>
            <a:off x="6579571"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6"/>
          <p:cNvSpPr txBox="1"/>
          <p:nvPr>
            <p:ph hasCustomPrompt="1" idx="7" type="title"/>
          </p:nvPr>
        </p:nvSpPr>
        <p:spPr>
          <a:xfrm>
            <a:off x="3269375"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7" name="Google Shape;177;p26"/>
          <p:cNvSpPr txBox="1"/>
          <p:nvPr>
            <p:ph hasCustomPrompt="1" idx="8" type="title"/>
          </p:nvPr>
        </p:nvSpPr>
        <p:spPr>
          <a:xfrm>
            <a:off x="5151113"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8" name="Google Shape;178;p26"/>
          <p:cNvSpPr txBox="1"/>
          <p:nvPr>
            <p:ph hasCustomPrompt="1" idx="9" type="title"/>
          </p:nvPr>
        </p:nvSpPr>
        <p:spPr>
          <a:xfrm>
            <a:off x="7032875"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9" name="Google Shape;179;p26"/>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rot="-5400000">
            <a:off x="-825325" y="2092900"/>
            <a:ext cx="4059300" cy="982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27"/>
          <p:cNvSpPr txBox="1"/>
          <p:nvPr>
            <p:ph idx="1" type="subTitle"/>
          </p:nvPr>
        </p:nvSpPr>
        <p:spPr>
          <a:xfrm>
            <a:off x="2029050" y="1079150"/>
            <a:ext cx="3179700" cy="301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952500" y="1482975"/>
            <a:ext cx="2675700" cy="95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28"/>
          <p:cNvSpPr txBox="1"/>
          <p:nvPr>
            <p:ph idx="1" type="subTitle"/>
          </p:nvPr>
        </p:nvSpPr>
        <p:spPr>
          <a:xfrm>
            <a:off x="952500" y="2434725"/>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4">
    <p:bg>
      <p:bgPr>
        <a:solidFill>
          <a:schemeClr val="dk1"/>
        </a:solid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9"/>
          <p:cNvSpPr txBox="1"/>
          <p:nvPr>
            <p:ph idx="1" type="subTitle"/>
          </p:nvPr>
        </p:nvSpPr>
        <p:spPr>
          <a:xfrm>
            <a:off x="713225" y="1079150"/>
            <a:ext cx="7717500" cy="3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rot="-5400000">
            <a:off x="-825175" y="2076500"/>
            <a:ext cx="4067400" cy="99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5200"/>
              <a:buNone/>
              <a:defRPr b="1" sz="5200">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91" name="Google Shape;191;p30"/>
          <p:cNvSpPr txBox="1"/>
          <p:nvPr>
            <p:ph idx="1" type="subTitle"/>
          </p:nvPr>
        </p:nvSpPr>
        <p:spPr>
          <a:xfrm>
            <a:off x="2730150" y="1138025"/>
            <a:ext cx="3683700" cy="11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92" name="Google Shape;192;p30"/>
          <p:cNvSpPr txBox="1"/>
          <p:nvPr/>
        </p:nvSpPr>
        <p:spPr>
          <a:xfrm>
            <a:off x="2730150" y="2837075"/>
            <a:ext cx="3683700" cy="7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including icons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lt1"/>
                </a:solidFill>
                <a:latin typeface="Montserrat"/>
                <a:ea typeface="Montserrat"/>
                <a:cs typeface="Montserrat"/>
                <a:sym typeface="Montserrat"/>
              </a:rPr>
              <a:t>, infographics &amp; images by </a:t>
            </a:r>
            <a:r>
              <a:rPr b="1" lang="en" sz="12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blipFill>
          <a:blip r:embed="rId2">
            <a:alphaModFix/>
          </a:blip>
          <a:stretch>
            <a:fillRect/>
          </a:stretch>
        </a:blipFill>
      </p:bgPr>
    </p:bg>
    <p:spTree>
      <p:nvGrpSpPr>
        <p:cNvPr id="193"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bg>
      <p:bgPr>
        <a:blipFill>
          <a:blip r:embed="rId2">
            <a:alphaModFix/>
          </a:blip>
          <a:stretch>
            <a:fillRect/>
          </a:stretch>
        </a:blipFill>
      </p:bgPr>
    </p:bg>
    <p:spTree>
      <p:nvGrpSpPr>
        <p:cNvPr id="194" name="Shape 19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
    <p:bg>
      <p:bgPr>
        <a:blipFill>
          <a:blip r:embed="rId2">
            <a:alphaModFix/>
          </a:blip>
          <a:stretch>
            <a:fillRect/>
          </a:stretch>
        </a:blipFill>
      </p:bgPr>
    </p:bg>
    <p:spTree>
      <p:nvGrpSpPr>
        <p:cNvPr id="195" name="Shape 19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1482325" y="2571750"/>
            <a:ext cx="2675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idx="1" type="subTitle"/>
          </p:nvPr>
        </p:nvSpPr>
        <p:spPr>
          <a:xfrm>
            <a:off x="1482325" y="31444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 name="Google Shape;29;p5"/>
          <p:cNvSpPr txBox="1"/>
          <p:nvPr>
            <p:ph idx="2" type="subTitle"/>
          </p:nvPr>
        </p:nvSpPr>
        <p:spPr>
          <a:xfrm>
            <a:off x="5134975" y="1058825"/>
            <a:ext cx="2675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ubik"/>
              <a:buNone/>
              <a:defRPr b="1" sz="2800">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b="1" sz="2800">
                <a:latin typeface="Rubik"/>
                <a:ea typeface="Rubik"/>
                <a:cs typeface="Rubik"/>
                <a:sym typeface="Rubik"/>
              </a:defRPr>
            </a:lvl2pPr>
            <a:lvl3pPr lvl="2" rtl="0">
              <a:lnSpc>
                <a:spcPct val="100000"/>
              </a:lnSpc>
              <a:spcBef>
                <a:spcPts val="0"/>
              </a:spcBef>
              <a:spcAft>
                <a:spcPts val="0"/>
              </a:spcAft>
              <a:buSzPts val="2800"/>
              <a:buFont typeface="Rubik"/>
              <a:buNone/>
              <a:defRPr b="1" sz="2800">
                <a:latin typeface="Rubik"/>
                <a:ea typeface="Rubik"/>
                <a:cs typeface="Rubik"/>
                <a:sym typeface="Rubik"/>
              </a:defRPr>
            </a:lvl3pPr>
            <a:lvl4pPr lvl="3" rtl="0">
              <a:lnSpc>
                <a:spcPct val="100000"/>
              </a:lnSpc>
              <a:spcBef>
                <a:spcPts val="0"/>
              </a:spcBef>
              <a:spcAft>
                <a:spcPts val="0"/>
              </a:spcAft>
              <a:buSzPts val="2800"/>
              <a:buFont typeface="Rubik"/>
              <a:buNone/>
              <a:defRPr b="1" sz="2800">
                <a:latin typeface="Rubik"/>
                <a:ea typeface="Rubik"/>
                <a:cs typeface="Rubik"/>
                <a:sym typeface="Rubik"/>
              </a:defRPr>
            </a:lvl4pPr>
            <a:lvl5pPr lvl="4" rtl="0">
              <a:lnSpc>
                <a:spcPct val="100000"/>
              </a:lnSpc>
              <a:spcBef>
                <a:spcPts val="0"/>
              </a:spcBef>
              <a:spcAft>
                <a:spcPts val="0"/>
              </a:spcAft>
              <a:buSzPts val="2800"/>
              <a:buFont typeface="Rubik"/>
              <a:buNone/>
              <a:defRPr b="1" sz="2800">
                <a:latin typeface="Rubik"/>
                <a:ea typeface="Rubik"/>
                <a:cs typeface="Rubik"/>
                <a:sym typeface="Rubik"/>
              </a:defRPr>
            </a:lvl5pPr>
            <a:lvl6pPr lvl="5" rtl="0">
              <a:lnSpc>
                <a:spcPct val="100000"/>
              </a:lnSpc>
              <a:spcBef>
                <a:spcPts val="0"/>
              </a:spcBef>
              <a:spcAft>
                <a:spcPts val="0"/>
              </a:spcAft>
              <a:buSzPts val="2800"/>
              <a:buFont typeface="Rubik"/>
              <a:buNone/>
              <a:defRPr b="1" sz="2800">
                <a:latin typeface="Rubik"/>
                <a:ea typeface="Rubik"/>
                <a:cs typeface="Rubik"/>
                <a:sym typeface="Rubik"/>
              </a:defRPr>
            </a:lvl6pPr>
            <a:lvl7pPr lvl="6" rtl="0">
              <a:lnSpc>
                <a:spcPct val="100000"/>
              </a:lnSpc>
              <a:spcBef>
                <a:spcPts val="0"/>
              </a:spcBef>
              <a:spcAft>
                <a:spcPts val="0"/>
              </a:spcAft>
              <a:buSzPts val="2800"/>
              <a:buFont typeface="Rubik"/>
              <a:buNone/>
              <a:defRPr b="1" sz="2800">
                <a:latin typeface="Rubik"/>
                <a:ea typeface="Rubik"/>
                <a:cs typeface="Rubik"/>
                <a:sym typeface="Rubik"/>
              </a:defRPr>
            </a:lvl7pPr>
            <a:lvl8pPr lvl="7" rtl="0">
              <a:lnSpc>
                <a:spcPct val="100000"/>
              </a:lnSpc>
              <a:spcBef>
                <a:spcPts val="0"/>
              </a:spcBef>
              <a:spcAft>
                <a:spcPts val="0"/>
              </a:spcAft>
              <a:buSzPts val="2800"/>
              <a:buFont typeface="Rubik"/>
              <a:buNone/>
              <a:defRPr b="1" sz="2800">
                <a:latin typeface="Rubik"/>
                <a:ea typeface="Rubik"/>
                <a:cs typeface="Rubik"/>
                <a:sym typeface="Rubik"/>
              </a:defRPr>
            </a:lvl8pPr>
            <a:lvl9pPr lvl="8" rtl="0">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30" name="Google Shape;30;p5"/>
          <p:cNvSpPr txBox="1"/>
          <p:nvPr>
            <p:ph idx="3" type="subTitle"/>
          </p:nvPr>
        </p:nvSpPr>
        <p:spPr>
          <a:xfrm>
            <a:off x="5134975" y="1631525"/>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rot="-5400000">
            <a:off x="-1034575" y="2286225"/>
            <a:ext cx="4068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2549400" y="1561050"/>
            <a:ext cx="4045200" cy="512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idx="1" type="subTitle"/>
          </p:nvPr>
        </p:nvSpPr>
        <p:spPr>
          <a:xfrm>
            <a:off x="2549400" y="2073450"/>
            <a:ext cx="4045200" cy="150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 name="Google Shape;38;p7"/>
          <p:cNvSpPr/>
          <p:nvPr/>
        </p:nvSpPr>
        <p:spPr>
          <a:xfrm>
            <a:off x="2476200" y="1239150"/>
            <a:ext cx="4191600" cy="2665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1388100" y="2103050"/>
            <a:ext cx="6367800" cy="120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title"/>
          </p:nvPr>
        </p:nvSpPr>
        <p:spPr>
          <a:xfrm rot="-5400000">
            <a:off x="-568225" y="1830550"/>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4" name="Google Shape;44;p9"/>
          <p:cNvSpPr txBox="1"/>
          <p:nvPr>
            <p:ph idx="1" type="subTitle"/>
          </p:nvPr>
        </p:nvSpPr>
        <p:spPr>
          <a:xfrm>
            <a:off x="4302275" y="3816400"/>
            <a:ext cx="4045200" cy="77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6" name="Shape 46"/>
        <p:cNvGrpSpPr/>
        <p:nvPr/>
      </p:nvGrpSpPr>
      <p:grpSpPr>
        <a:xfrm>
          <a:off x="0" y="0"/>
          <a:ext cx="0" cy="0"/>
          <a:chOff x="0" y="0"/>
          <a:chExt cx="0" cy="0"/>
        </a:xfrm>
      </p:grpSpPr>
      <p:sp>
        <p:nvSpPr>
          <p:cNvPr id="47" name="Google Shape;47;p10"/>
          <p:cNvSpPr txBox="1"/>
          <p:nvPr>
            <p:ph idx="1" type="body"/>
          </p:nvPr>
        </p:nvSpPr>
        <p:spPr>
          <a:xfrm>
            <a:off x="713225" y="1141525"/>
            <a:ext cx="3933000" cy="8070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2800">
                <a:solidFill>
                  <a:schemeClr val="lt1"/>
                </a:solidFill>
                <a:latin typeface="Rubik"/>
                <a:ea typeface="Rubik"/>
                <a:cs typeface="Rubik"/>
                <a:sym typeface="Rubik"/>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4"/>
          <p:cNvSpPr txBox="1"/>
          <p:nvPr>
            <p:ph type="ctrTitle"/>
          </p:nvPr>
        </p:nvSpPr>
        <p:spPr>
          <a:xfrm>
            <a:off x="713250" y="1553250"/>
            <a:ext cx="6094200" cy="16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 ROBOTS, TRUST AND BIAS</a:t>
            </a:r>
            <a:endParaRPr/>
          </a:p>
        </p:txBody>
      </p:sp>
      <p:sp>
        <p:nvSpPr>
          <p:cNvPr id="201" name="Google Shape;201;p34"/>
          <p:cNvSpPr txBox="1"/>
          <p:nvPr>
            <p:ph idx="1" type="subTitle"/>
          </p:nvPr>
        </p:nvSpPr>
        <p:spPr>
          <a:xfrm>
            <a:off x="713225" y="3243750"/>
            <a:ext cx="6094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Chinonyerem Ukaegbu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1171438" y="1044850"/>
            <a:ext cx="26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explainable</a:t>
            </a:r>
            <a:r>
              <a:rPr lang="en"/>
              <a:t> ai</a:t>
            </a:r>
            <a:endParaRPr/>
          </a:p>
        </p:txBody>
      </p:sp>
      <p:sp>
        <p:nvSpPr>
          <p:cNvPr id="281" name="Google Shape;281;p43"/>
          <p:cNvSpPr txBox="1"/>
          <p:nvPr>
            <p:ph idx="1" type="subTitle"/>
          </p:nvPr>
        </p:nvSpPr>
        <p:spPr>
          <a:xfrm>
            <a:off x="1171450" y="1617550"/>
            <a:ext cx="2593200" cy="17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promising strategy for mitigating overtrust and bias is “explainable AI,” in which there would be some level of transparency about how AI makes a decision.</a:t>
            </a:r>
            <a:endParaRPr/>
          </a:p>
        </p:txBody>
      </p:sp>
      <p:sp>
        <p:nvSpPr>
          <p:cNvPr id="282" name="Google Shape;282;p43"/>
          <p:cNvSpPr txBox="1"/>
          <p:nvPr>
            <p:ph idx="2" type="subTitle"/>
          </p:nvPr>
        </p:nvSpPr>
        <p:spPr>
          <a:xfrm>
            <a:off x="5444875" y="1842950"/>
            <a:ext cx="3213600" cy="18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a:t>
            </a:r>
            <a:r>
              <a:rPr lang="en" sz="2400"/>
              <a:t>hat could be a potential issue with this?</a:t>
            </a:r>
            <a:endParaRPr sz="2400"/>
          </a:p>
        </p:txBody>
      </p:sp>
      <p:sp>
        <p:nvSpPr>
          <p:cNvPr id="283" name="Google Shape;283;p43"/>
          <p:cNvSpPr txBox="1"/>
          <p:nvPr>
            <p:ph idx="3" type="subTitle"/>
          </p:nvPr>
        </p:nvSpPr>
        <p:spPr>
          <a:xfrm>
            <a:off x="5474293" y="3253850"/>
            <a:ext cx="2593200" cy="12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Hint: think of when the decision may be explained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idx="1" type="subTitle"/>
          </p:nvPr>
        </p:nvSpPr>
        <p:spPr>
          <a:xfrm>
            <a:off x="450200" y="747000"/>
            <a:ext cx="2675700" cy="12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Many </a:t>
            </a:r>
            <a:r>
              <a:rPr lang="en"/>
              <a:t>entities, including government agencies, are talking about placing profound trust in computing technology. Yet biases built into the technology have a propensity to shape perceptions of the truth.</a:t>
            </a:r>
            <a:endParaRPr/>
          </a:p>
        </p:txBody>
      </p:sp>
      <p:sp>
        <p:nvSpPr>
          <p:cNvPr id="289" name="Google Shape;289;p44"/>
          <p:cNvSpPr txBox="1"/>
          <p:nvPr/>
        </p:nvSpPr>
        <p:spPr>
          <a:xfrm>
            <a:off x="1697750" y="3104175"/>
            <a:ext cx="2129700" cy="1908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Montserrat"/>
                <a:ea typeface="Montserrat"/>
                <a:cs typeface="Montserrat"/>
                <a:sym typeface="Montserrat"/>
              </a:rPr>
              <a:t>Bias</a:t>
            </a:r>
            <a:r>
              <a:rPr lang="en">
                <a:solidFill>
                  <a:schemeClr val="lt1"/>
                </a:solidFill>
                <a:latin typeface="Montserrat"/>
                <a:ea typeface="Montserrat"/>
                <a:cs typeface="Montserrat"/>
                <a:sym typeface="Montserrat"/>
              </a:rPr>
              <a:t> is often very subtle and most times, isn’t </a:t>
            </a:r>
            <a:r>
              <a:rPr lang="en">
                <a:solidFill>
                  <a:schemeClr val="lt1"/>
                </a:solidFill>
                <a:latin typeface="Montserrat"/>
                <a:ea typeface="Montserrat"/>
                <a:cs typeface="Montserrat"/>
                <a:sym typeface="Montserrat"/>
              </a:rPr>
              <a:t>predicted. This means by the time bias is detected, it has already had an effect on a group of people</a:t>
            </a:r>
            <a:endParaRPr>
              <a:latin typeface="Montserrat"/>
              <a:ea typeface="Montserrat"/>
              <a:cs typeface="Montserrat"/>
              <a:sym typeface="Montserrat"/>
            </a:endParaRPr>
          </a:p>
        </p:txBody>
      </p:sp>
      <p:sp>
        <p:nvSpPr>
          <p:cNvPr id="290" name="Google Shape;290;p44"/>
          <p:cNvSpPr txBox="1"/>
          <p:nvPr>
            <p:ph type="title"/>
          </p:nvPr>
        </p:nvSpPr>
        <p:spPr>
          <a:xfrm>
            <a:off x="5053050" y="1895475"/>
            <a:ext cx="39180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this matter?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96" name="Google Shape;296;p45"/>
          <p:cNvSpPr txBox="1"/>
          <p:nvPr>
            <p:ph idx="1" type="subTitle"/>
          </p:nvPr>
        </p:nvSpPr>
        <p:spPr>
          <a:xfrm>
            <a:off x="713225" y="926750"/>
            <a:ext cx="7717500" cy="4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lnSpc>
                <a:spcPct val="115000"/>
              </a:lnSpc>
              <a:spcBef>
                <a:spcPts val="1000"/>
              </a:spcBef>
              <a:spcAft>
                <a:spcPts val="0"/>
              </a:spcAft>
              <a:buClr>
                <a:schemeClr val="lt1"/>
              </a:buClr>
              <a:buSzPts val="1100"/>
              <a:buAutoNum type="arabicPeriod"/>
            </a:pPr>
            <a:r>
              <a:rPr i="1" lang="en" sz="1100"/>
              <a:t>“Robot researchers are typically educated to solve difficult technical problems, not to consider societal questions about who gets to make robots or how the machines affect society”</a:t>
            </a:r>
            <a:endParaRPr i="1" sz="1100"/>
          </a:p>
          <a:p>
            <a:pPr indent="457200" lvl="0" marL="0" rtl="0" algn="l">
              <a:lnSpc>
                <a:spcPct val="115000"/>
              </a:lnSpc>
              <a:spcBef>
                <a:spcPts val="1000"/>
              </a:spcBef>
              <a:spcAft>
                <a:spcPts val="0"/>
              </a:spcAft>
              <a:buNone/>
            </a:pPr>
            <a:r>
              <a:rPr lang="en" sz="1100"/>
              <a:t>What do you believe should be the responsibilities of robot researchers?</a:t>
            </a:r>
            <a:endParaRPr sz="1100"/>
          </a:p>
          <a:p>
            <a:pPr indent="-298450" lvl="0" marL="457200" rtl="0" algn="l">
              <a:lnSpc>
                <a:spcPct val="115000"/>
              </a:lnSpc>
              <a:spcBef>
                <a:spcPts val="1000"/>
              </a:spcBef>
              <a:spcAft>
                <a:spcPts val="0"/>
              </a:spcAft>
              <a:buClr>
                <a:schemeClr val="lt1"/>
              </a:buClr>
              <a:buSzPts val="1100"/>
              <a:buAutoNum type="arabicPeriod"/>
            </a:pPr>
            <a:r>
              <a:rPr lang="en" sz="1100"/>
              <a:t>Should we keep robots and robot technology away from sensitive fields (such as law enforcement)  until we figure ourselves out. Follow up question: what are we willing to sacrifice for technological advancement.</a:t>
            </a:r>
            <a:endParaRPr sz="1100"/>
          </a:p>
          <a:p>
            <a:pPr indent="-298450" lvl="0" marL="457200" rtl="0" algn="l">
              <a:lnSpc>
                <a:spcPct val="115000"/>
              </a:lnSpc>
              <a:spcBef>
                <a:spcPts val="1000"/>
              </a:spcBef>
              <a:spcAft>
                <a:spcPts val="0"/>
              </a:spcAft>
              <a:buClr>
                <a:schemeClr val="lt1"/>
              </a:buClr>
              <a:buSzPts val="1100"/>
              <a:buAutoNum type="arabicPeriod"/>
            </a:pPr>
            <a:r>
              <a:rPr lang="en" sz="1100"/>
              <a:t>One probable solution to algorithmic bias is to add specialized filters for different communities. </a:t>
            </a:r>
            <a:r>
              <a:rPr lang="en" sz="1100"/>
              <a:t>D</a:t>
            </a:r>
            <a:r>
              <a:rPr lang="en" sz="1100"/>
              <a:t>o you feel this is effective as it addresses the needs of specific communities, or do you believe it’s just another layer of bias.</a:t>
            </a:r>
            <a:endParaRPr sz="1100"/>
          </a:p>
          <a:p>
            <a:pPr indent="-298450" lvl="0" marL="457200" rtl="0" algn="l">
              <a:lnSpc>
                <a:spcPct val="115000"/>
              </a:lnSpc>
              <a:spcBef>
                <a:spcPts val="1000"/>
              </a:spcBef>
              <a:spcAft>
                <a:spcPts val="0"/>
              </a:spcAft>
              <a:buClr>
                <a:schemeClr val="lt1"/>
              </a:buClr>
              <a:buSzPts val="1100"/>
              <a:buAutoNum type="arabicPeriod"/>
            </a:pPr>
            <a:r>
              <a:rPr lang="en" sz="1100"/>
              <a:t>We’ve focused on whether we can trust robots. Consider the other end of the stick, can robots trust humans? What reasons might they have to trust?</a:t>
            </a:r>
            <a:endParaRPr sz="1100"/>
          </a:p>
          <a:p>
            <a:pPr indent="-298450" lvl="0" marL="457200" rtl="0" algn="l">
              <a:lnSpc>
                <a:spcPct val="115000"/>
              </a:lnSpc>
              <a:spcBef>
                <a:spcPts val="1000"/>
              </a:spcBef>
              <a:spcAft>
                <a:spcPts val="0"/>
              </a:spcAft>
              <a:buClr>
                <a:schemeClr val="lt1"/>
              </a:buClr>
              <a:buSzPts val="1100"/>
              <a:buAutoNum type="arabicPeriod"/>
            </a:pPr>
            <a:r>
              <a:rPr lang="en" sz="1100"/>
              <a:t>Will AI ever be unbiased? Follow up question: Is that what we want?</a:t>
            </a:r>
            <a:endParaRPr sz="1100"/>
          </a:p>
          <a:p>
            <a:pPr indent="-298450" lvl="0" marL="457200" rtl="0" algn="l">
              <a:lnSpc>
                <a:spcPct val="115000"/>
              </a:lnSpc>
              <a:spcBef>
                <a:spcPts val="1000"/>
              </a:spcBef>
              <a:spcAft>
                <a:spcPts val="0"/>
              </a:spcAft>
              <a:buClr>
                <a:schemeClr val="lt1"/>
              </a:buClr>
              <a:buSzPts val="1100"/>
              <a:buAutoNum type="arabicPeriod"/>
            </a:pPr>
            <a:r>
              <a:rPr lang="en" sz="1100"/>
              <a:t>Can we turn things around and use AI to somehow reduce bias? How?</a:t>
            </a:r>
            <a:endParaRPr sz="1100"/>
          </a:p>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6"/>
          <p:cNvSpPr txBox="1"/>
          <p:nvPr>
            <p:ph type="title"/>
          </p:nvPr>
        </p:nvSpPr>
        <p:spPr>
          <a:xfrm>
            <a:off x="1388100" y="210305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07" name="Google Shape;307;p47"/>
          <p:cNvSpPr txBox="1"/>
          <p:nvPr>
            <p:ph idx="1" type="subTitle"/>
          </p:nvPr>
        </p:nvSpPr>
        <p:spPr>
          <a:xfrm>
            <a:off x="713225" y="774350"/>
            <a:ext cx="7717500" cy="414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p>
          <a:p>
            <a:pPr indent="-298450" lvl="0" marL="457200" rtl="0" algn="l">
              <a:lnSpc>
                <a:spcPct val="115000"/>
              </a:lnSpc>
              <a:spcBef>
                <a:spcPts val="1000"/>
              </a:spcBef>
              <a:spcAft>
                <a:spcPts val="0"/>
              </a:spcAft>
              <a:buClr>
                <a:schemeClr val="lt1"/>
              </a:buClr>
              <a:buSzPts val="1100"/>
              <a:buAutoNum type="arabicPeriod"/>
            </a:pPr>
            <a:r>
              <a:rPr lang="en" sz="1100"/>
              <a:t>"...If Robots Can Be Biased?". </a:t>
            </a:r>
            <a:r>
              <a:rPr i="1" lang="en" sz="1100"/>
              <a:t>California Science Center</a:t>
            </a:r>
            <a:r>
              <a:rPr lang="en" sz="1100"/>
              <a:t>, 2020, https://californiasciencecenter.org/funlab/ever-wonder/2020-11-11/if-robots-can-be-biased.</a:t>
            </a:r>
            <a:endParaRPr sz="1100"/>
          </a:p>
          <a:p>
            <a:pPr indent="-298450" lvl="0" marL="457200" rtl="0" algn="l">
              <a:lnSpc>
                <a:spcPct val="115000"/>
              </a:lnSpc>
              <a:spcBef>
                <a:spcPts val="1000"/>
              </a:spcBef>
              <a:spcAft>
                <a:spcPts val="0"/>
              </a:spcAft>
              <a:buClr>
                <a:schemeClr val="lt1"/>
              </a:buClr>
              <a:buSzPts val="1100"/>
              <a:buAutoNum type="arabicPeriod"/>
            </a:pPr>
            <a:r>
              <a:rPr lang="en" sz="1100"/>
              <a:t>Berreby, David. "Can We Make Our Robots Less Biased Than We Are? (Published 2020)". </a:t>
            </a:r>
            <a:r>
              <a:rPr i="1" lang="en" sz="1100"/>
              <a:t>Nytimes.Com</a:t>
            </a:r>
            <a:r>
              <a:rPr lang="en" sz="1100"/>
              <a:t>, 2020, https://www.nytimes.com/2020/11/22/science/artificial-intelligence-robots-racism-police.html.</a:t>
            </a:r>
            <a:endParaRPr sz="1100"/>
          </a:p>
          <a:p>
            <a:pPr indent="-298450" lvl="0" marL="457200" rtl="0" algn="l">
              <a:lnSpc>
                <a:spcPct val="115000"/>
              </a:lnSpc>
              <a:spcBef>
                <a:spcPts val="1000"/>
              </a:spcBef>
              <a:spcAft>
                <a:spcPts val="0"/>
              </a:spcAft>
              <a:buClr>
                <a:schemeClr val="lt1"/>
              </a:buClr>
              <a:buSzPts val="1100"/>
              <a:buAutoNum type="arabicPeriod"/>
            </a:pPr>
            <a:r>
              <a:rPr lang="en" sz="1100"/>
              <a:t>Howard, Ayanna, and Jason Borenstein. "Trust And Bias In Robots". </a:t>
            </a:r>
            <a:r>
              <a:rPr i="1" lang="en" sz="1100"/>
              <a:t>American Scientist</a:t>
            </a:r>
            <a:r>
              <a:rPr lang="en" sz="1100"/>
              <a:t>, vol 107, no. 2, 2019, p. 86. </a:t>
            </a:r>
            <a:r>
              <a:rPr i="1" lang="en" sz="1100"/>
              <a:t>Sigma Xi</a:t>
            </a:r>
            <a:r>
              <a:rPr lang="en" sz="1100"/>
              <a:t>, https://doi.org/10.1511/2019.107.2.86. Accessed 26 Feb 2022.</a:t>
            </a:r>
            <a:endParaRPr sz="1100"/>
          </a:p>
          <a:p>
            <a:pPr indent="-298450" lvl="0" marL="457200" rtl="0" algn="l">
              <a:lnSpc>
                <a:spcPct val="115000"/>
              </a:lnSpc>
              <a:spcBef>
                <a:spcPts val="1000"/>
              </a:spcBef>
              <a:spcAft>
                <a:spcPts val="0"/>
              </a:spcAft>
              <a:buClr>
                <a:schemeClr val="lt1"/>
              </a:buClr>
              <a:buSzPts val="1100"/>
              <a:buAutoNum type="arabicPeriod"/>
            </a:pPr>
            <a:r>
              <a:rPr lang="en" sz="1100"/>
              <a:t>Larkin, Zoe. "AI Bias - What Is It And How To Avoid It?". </a:t>
            </a:r>
            <a:r>
              <a:rPr i="1" lang="en" sz="1100"/>
              <a:t>Levity.Ai</a:t>
            </a:r>
            <a:r>
              <a:rPr lang="en" sz="1100"/>
              <a:t>, 2021, https://levity.ai/blog/ai-bias-how-to-avoid.</a:t>
            </a:r>
            <a:endParaRPr sz="1100"/>
          </a:p>
          <a:p>
            <a:pPr indent="-298450" lvl="0" marL="457200" rtl="0" algn="l">
              <a:lnSpc>
                <a:spcPct val="115000"/>
              </a:lnSpc>
              <a:spcBef>
                <a:spcPts val="1000"/>
              </a:spcBef>
              <a:spcAft>
                <a:spcPts val="0"/>
              </a:spcAft>
              <a:buClr>
                <a:schemeClr val="lt1"/>
              </a:buClr>
              <a:buSzPts val="1100"/>
              <a:buAutoNum type="arabicPeriod"/>
            </a:pPr>
            <a:r>
              <a:rPr lang="en" sz="1100"/>
              <a:t>Lee, John D., and Katrina A. See. "Trust In Automation: Designing For Appropriate Reliance". </a:t>
            </a:r>
            <a:r>
              <a:rPr i="1" lang="en" sz="1100"/>
              <a:t>Human Factors: The Journal Of The Human Factors And Ergonomics Society</a:t>
            </a:r>
            <a:r>
              <a:rPr lang="en" sz="1100"/>
              <a:t>, vol 46, no. 1, 2004, pp. 50-80. </a:t>
            </a:r>
            <a:r>
              <a:rPr i="1" lang="en" sz="1100"/>
              <a:t>SAGE Publications</a:t>
            </a:r>
            <a:r>
              <a:rPr lang="en" sz="1100"/>
              <a:t>, https://doi.org/10.1518/hfes.46.1.50.30392. Accessed 26 Feb 2022.</a:t>
            </a:r>
            <a:endParaRPr sz="1100"/>
          </a:p>
          <a:p>
            <a:pPr indent="-298450" lvl="0" marL="457200" rtl="0" algn="l">
              <a:lnSpc>
                <a:spcPct val="115000"/>
              </a:lnSpc>
              <a:spcBef>
                <a:spcPts val="1000"/>
              </a:spcBef>
              <a:spcAft>
                <a:spcPts val="0"/>
              </a:spcAft>
              <a:buClr>
                <a:schemeClr val="lt1"/>
              </a:buClr>
              <a:buSzPts val="1100"/>
              <a:buAutoNum type="arabicPeriod"/>
            </a:pPr>
            <a:r>
              <a:rPr lang="en" sz="1100"/>
              <a:t>Oksanen, Atte et al. "Trust Toward Robots And Artificial Intelligence: An Experimental Approach To Human–Technology Interactions Online". </a:t>
            </a:r>
            <a:r>
              <a:rPr i="1" lang="en" sz="1100"/>
              <a:t>Frontiers In Psychology</a:t>
            </a:r>
            <a:r>
              <a:rPr lang="en" sz="1100"/>
              <a:t>, vol 11, 2020. </a:t>
            </a:r>
            <a:r>
              <a:rPr i="1" lang="en" sz="1100"/>
              <a:t>Frontiers Media SA</a:t>
            </a:r>
            <a:r>
              <a:rPr lang="en" sz="1100"/>
              <a:t>, https://doi.org/10.3389/fpsyg.2020.568256. Accessed 26 Feb 2022.</a:t>
            </a:r>
            <a:endParaRPr sz="1100"/>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p:nvPr/>
        </p:nvSpPr>
        <p:spPr>
          <a:xfrm>
            <a:off x="-97825" y="-38800"/>
            <a:ext cx="16791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txBox="1"/>
          <p:nvPr>
            <p:ph type="title"/>
          </p:nvPr>
        </p:nvSpPr>
        <p:spPr>
          <a:xfrm rot="-5400000">
            <a:off x="-825175" y="2076500"/>
            <a:ext cx="4067400" cy="99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14" name="Google Shape;314;p48"/>
          <p:cNvSpPr txBox="1"/>
          <p:nvPr>
            <p:ph idx="1" type="subTitle"/>
          </p:nvPr>
        </p:nvSpPr>
        <p:spPr>
          <a:xfrm>
            <a:off x="2730150" y="1823825"/>
            <a:ext cx="3683700" cy="11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have any questions?</a:t>
            </a:r>
            <a:endParaRPr/>
          </a:p>
        </p:txBody>
      </p:sp>
      <p:sp>
        <p:nvSpPr>
          <p:cNvPr id="315" name="Google Shape;315;p48"/>
          <p:cNvSpPr txBox="1"/>
          <p:nvPr/>
        </p:nvSpPr>
        <p:spPr>
          <a:xfrm>
            <a:off x="2730150" y="3551075"/>
            <a:ext cx="36837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5"/>
          <p:cNvSpPr txBox="1"/>
          <p:nvPr>
            <p:ph type="title"/>
          </p:nvPr>
        </p:nvSpPr>
        <p:spPr>
          <a:xfrm>
            <a:off x="1388100" y="210305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6"/>
          <p:cNvSpPr txBox="1"/>
          <p:nvPr>
            <p:ph type="title"/>
          </p:nvPr>
        </p:nvSpPr>
        <p:spPr>
          <a:xfrm>
            <a:off x="1388100" y="35045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trust</a:t>
            </a:r>
            <a:endParaRPr/>
          </a:p>
        </p:txBody>
      </p:sp>
      <p:sp>
        <p:nvSpPr>
          <p:cNvPr id="212" name="Google Shape;212;p36"/>
          <p:cNvSpPr txBox="1"/>
          <p:nvPr/>
        </p:nvSpPr>
        <p:spPr>
          <a:xfrm>
            <a:off x="2551050" y="2322325"/>
            <a:ext cx="40419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Comfortaa"/>
                <a:ea typeface="Comfortaa"/>
                <a:cs typeface="Comfortaa"/>
                <a:sym typeface="Comfortaa"/>
              </a:rPr>
              <a:t>“Robots—whether on the road, such as in the case of self-driving cars, or working in buildings, such as in the case of emergency evacuation robots—are influencing human decision making processes. Yet whether placing trust in the technology is warranted, especially when it can mean life or death, is an open question”</a:t>
            </a:r>
            <a:endParaRPr sz="1200">
              <a:latin typeface="Comfortaa"/>
              <a:ea typeface="Comfortaa"/>
              <a:cs typeface="Comfortaa"/>
              <a:sym typeface="Comfortaa"/>
            </a:endParaRPr>
          </a:p>
        </p:txBody>
      </p:sp>
      <p:sp>
        <p:nvSpPr>
          <p:cNvPr id="213" name="Google Shape;213;p36"/>
          <p:cNvSpPr txBox="1"/>
          <p:nvPr/>
        </p:nvSpPr>
        <p:spPr>
          <a:xfrm>
            <a:off x="6117950" y="4540750"/>
            <a:ext cx="2863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900">
                <a:solidFill>
                  <a:schemeClr val="lt1"/>
                </a:solidFill>
                <a:latin typeface="Comfortaa"/>
                <a:ea typeface="Comfortaa"/>
                <a:cs typeface="Comfortaa"/>
                <a:sym typeface="Comfortaa"/>
              </a:rPr>
              <a:t>-Ayanna Howard, Jason Borenstein</a:t>
            </a:r>
            <a:endParaRPr sz="11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1171438" y="1044850"/>
            <a:ext cx="26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one hand,</a:t>
            </a:r>
            <a:endParaRPr/>
          </a:p>
        </p:txBody>
      </p:sp>
      <p:sp>
        <p:nvSpPr>
          <p:cNvPr id="219" name="Google Shape;219;p37"/>
          <p:cNvSpPr txBox="1"/>
          <p:nvPr>
            <p:ph idx="1" type="subTitle"/>
          </p:nvPr>
        </p:nvSpPr>
        <p:spPr>
          <a:xfrm>
            <a:off x="1171450" y="1617550"/>
            <a:ext cx="2593200" cy="17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is a tendency to overtrust robotic systems, primarily because of the tendency to rely on computing devices and their ‘wealth of knowledge’</a:t>
            </a:r>
            <a:endParaRPr/>
          </a:p>
        </p:txBody>
      </p:sp>
      <p:sp>
        <p:nvSpPr>
          <p:cNvPr id="220" name="Google Shape;220;p37"/>
          <p:cNvSpPr txBox="1"/>
          <p:nvPr>
            <p:ph idx="2" type="subTitle"/>
          </p:nvPr>
        </p:nvSpPr>
        <p:spPr>
          <a:xfrm>
            <a:off x="5144463" y="2300150"/>
            <a:ext cx="267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on the other,</a:t>
            </a:r>
            <a:endParaRPr/>
          </a:p>
        </p:txBody>
      </p:sp>
      <p:sp>
        <p:nvSpPr>
          <p:cNvPr id="221" name="Google Shape;221;p37"/>
          <p:cNvSpPr txBox="1"/>
          <p:nvPr>
            <p:ph idx="3" type="subTitle"/>
          </p:nvPr>
        </p:nvSpPr>
        <p:spPr>
          <a:xfrm>
            <a:off x="5169493" y="2872850"/>
            <a:ext cx="2593200" cy="122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There is the lack of trust in robotic systems, perhaps due to media and popular culture or not fully understanding how they 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a:t>
            </a:r>
            <a:r>
              <a:rPr lang="en" sz="1800"/>
              <a:t>xperiment investigating trust toward robots and AI in an online trust game</a:t>
            </a:r>
            <a:endParaRPr sz="1800"/>
          </a:p>
        </p:txBody>
      </p:sp>
      <p:sp>
        <p:nvSpPr>
          <p:cNvPr id="227" name="Google Shape;227;p38"/>
          <p:cNvSpPr txBox="1"/>
          <p:nvPr>
            <p:ph idx="1" type="subTitle"/>
          </p:nvPr>
        </p:nvSpPr>
        <p:spPr>
          <a:xfrm>
            <a:off x="713225" y="1307750"/>
            <a:ext cx="7717500" cy="352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a:t>
            </a:r>
            <a:r>
              <a:rPr lang="en"/>
              <a:t>	</a:t>
            </a:r>
            <a:r>
              <a:rPr lang="en"/>
              <a:t>Participants (N = 1077) lived in the United States.</a:t>
            </a:r>
            <a:endParaRPr/>
          </a:p>
          <a:p>
            <a:pPr indent="0" lvl="0" marL="0" rtl="0" algn="l">
              <a:lnSpc>
                <a:spcPct val="115000"/>
              </a:lnSpc>
              <a:spcBef>
                <a:spcPts val="1000"/>
              </a:spcBef>
              <a:spcAft>
                <a:spcPts val="0"/>
              </a:spcAft>
              <a:buNone/>
            </a:pPr>
            <a:r>
              <a:rPr lang="en"/>
              <a:t>o	Describing opponents with robots or AI did not impact participants’ trust </a:t>
            </a:r>
            <a:r>
              <a:rPr lang="en"/>
              <a:t>toward them. The robot called jdrx894 was the most trusted opponent. Opponents named “jdrx894” were trusted more than opponents called “Michael.”</a:t>
            </a:r>
            <a:endParaRPr/>
          </a:p>
          <a:p>
            <a:pPr indent="0" lvl="0" marL="0" rtl="0" algn="l">
              <a:lnSpc>
                <a:spcPct val="115000"/>
              </a:lnSpc>
              <a:spcBef>
                <a:spcPts val="1000"/>
              </a:spcBef>
              <a:spcAft>
                <a:spcPts val="0"/>
              </a:spcAft>
              <a:buNone/>
            </a:pPr>
            <a:r>
              <a:rPr lang="en"/>
              <a:t>o	Further analysis showed that having a degree in technology or engineering, exposure to robots online and robot use self-efficacy predicted higher trust toward robots and AI.</a:t>
            </a:r>
            <a:endParaRPr/>
          </a:p>
          <a:p>
            <a:pPr indent="0" lvl="0" marL="0" rtl="0" algn="l">
              <a:lnSpc>
                <a:spcPct val="115000"/>
              </a:lnSpc>
              <a:spcBef>
                <a:spcPts val="1000"/>
              </a:spcBef>
              <a:spcAft>
                <a:spcPts val="0"/>
              </a:spcAft>
              <a:buNone/>
            </a:pPr>
            <a:r>
              <a:rPr lang="en"/>
              <a:t>o	Out of Big Five personality characteristics, openness to experience predicted higher trust, and conscientiousness predicted lower trust.</a:t>
            </a:r>
            <a:endParaRPr/>
          </a:p>
          <a:p>
            <a:pPr indent="0" lvl="0" marL="0" rtl="0" algn="l">
              <a:lnSpc>
                <a:spcPct val="115000"/>
              </a:lnSpc>
              <a:spcBef>
                <a:spcPts val="1000"/>
              </a:spcBef>
              <a:spcAft>
                <a:spcPts val="0"/>
              </a:spcAft>
              <a:buNone/>
            </a:pPr>
            <a:r>
              <a:rPr lang="en"/>
              <a:t>o	Results suggest trust on robots and AI is contextual and it is also dependent on individual differences and knowledge on technology.</a:t>
            </a:r>
            <a:endParaRPr sz="1100"/>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on trust</a:t>
            </a:r>
            <a:endParaRPr/>
          </a:p>
        </p:txBody>
      </p:sp>
      <p:sp>
        <p:nvSpPr>
          <p:cNvPr id="233" name="Google Shape;233;p39"/>
          <p:cNvSpPr txBox="1"/>
          <p:nvPr>
            <p:ph idx="1" type="subTitle"/>
          </p:nvPr>
        </p:nvSpPr>
        <p:spPr>
          <a:xfrm>
            <a:off x="713225" y="1079150"/>
            <a:ext cx="7717500" cy="3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lnSpc>
                <a:spcPct val="115000"/>
              </a:lnSpc>
              <a:spcBef>
                <a:spcPts val="0"/>
              </a:spcBef>
              <a:spcAft>
                <a:spcPts val="0"/>
              </a:spcAft>
              <a:buClr>
                <a:schemeClr val="lt1"/>
              </a:buClr>
              <a:buSzPts val="1400"/>
              <a:buChar char="●"/>
            </a:pPr>
            <a:r>
              <a:rPr lang="en"/>
              <a:t>There is a current need for studies investigating trust toward AI and robots, especially in first-encounter situations involving little information about the other actor.</a:t>
            </a:r>
            <a:endParaRPr/>
          </a:p>
          <a:p>
            <a:pPr indent="-317500" lvl="0" marL="457200" rtl="0" algn="l">
              <a:lnSpc>
                <a:spcPct val="115000"/>
              </a:lnSpc>
              <a:spcBef>
                <a:spcPts val="1000"/>
              </a:spcBef>
              <a:spcAft>
                <a:spcPts val="0"/>
              </a:spcAft>
              <a:buClr>
                <a:schemeClr val="lt1"/>
              </a:buClr>
              <a:buSzPts val="1400"/>
              <a:buChar char="●"/>
            </a:pPr>
            <a:r>
              <a:rPr lang="en"/>
              <a:t>Existing literature shows that humans are more willing to accept new technologies, such as robots, when they have prior experience and self-efficacy in handling them.</a:t>
            </a:r>
            <a:endParaRPr/>
          </a:p>
          <a:p>
            <a:pPr indent="-317500" lvl="0" marL="457200" rtl="0" algn="l">
              <a:lnSpc>
                <a:spcPct val="115000"/>
              </a:lnSpc>
              <a:spcBef>
                <a:spcPts val="1000"/>
              </a:spcBef>
              <a:spcAft>
                <a:spcPts val="0"/>
              </a:spcAft>
              <a:buClr>
                <a:schemeClr val="lt1"/>
              </a:buClr>
              <a:buSzPts val="1400"/>
              <a:buChar char="●"/>
            </a:pPr>
            <a:r>
              <a:rPr lang="en"/>
              <a:t>Trust always has a social and operational context or environment. How much people trust technology, such as robots and AI, depends on where they are used. For example, people may consider service robots in hospitals trustworthy if they trust hospitals in general.</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40"/>
          <p:cNvSpPr txBox="1"/>
          <p:nvPr>
            <p:ph type="title"/>
          </p:nvPr>
        </p:nvSpPr>
        <p:spPr>
          <a:xfrm>
            <a:off x="1388100" y="35045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bias</a:t>
            </a:r>
            <a:endParaRPr/>
          </a:p>
        </p:txBody>
      </p:sp>
      <p:sp>
        <p:nvSpPr>
          <p:cNvPr id="239" name="Google Shape;239;p40"/>
          <p:cNvSpPr txBox="1"/>
          <p:nvPr/>
        </p:nvSpPr>
        <p:spPr>
          <a:xfrm>
            <a:off x="2551050" y="2571775"/>
            <a:ext cx="404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Comfortaa"/>
                <a:ea typeface="Comfortaa"/>
                <a:cs typeface="Comfortaa"/>
                <a:sym typeface="Comfortaa"/>
              </a:rPr>
              <a:t>“</a:t>
            </a:r>
            <a:r>
              <a:rPr lang="en" sz="1200">
                <a:solidFill>
                  <a:schemeClr val="lt1"/>
                </a:solidFill>
                <a:latin typeface="Comfortaa"/>
                <a:ea typeface="Comfortaa"/>
                <a:cs typeface="Comfortaa"/>
                <a:sym typeface="Comfortaa"/>
              </a:rPr>
              <a:t>What the eye doesn’t see and the mind doesn’t know, doesn’t exist.</a:t>
            </a:r>
            <a:r>
              <a:rPr lang="en" sz="1200">
                <a:solidFill>
                  <a:schemeClr val="lt1"/>
                </a:solidFill>
                <a:latin typeface="Comfortaa"/>
                <a:ea typeface="Comfortaa"/>
                <a:cs typeface="Comfortaa"/>
                <a:sym typeface="Comfortaa"/>
              </a:rPr>
              <a:t>”</a:t>
            </a:r>
            <a:endParaRPr sz="1200">
              <a:latin typeface="Comfortaa"/>
              <a:ea typeface="Comfortaa"/>
              <a:cs typeface="Comfortaa"/>
              <a:sym typeface="Comfortaa"/>
            </a:endParaRPr>
          </a:p>
        </p:txBody>
      </p:sp>
      <p:sp>
        <p:nvSpPr>
          <p:cNvPr id="240" name="Google Shape;240;p40"/>
          <p:cNvSpPr txBox="1"/>
          <p:nvPr/>
        </p:nvSpPr>
        <p:spPr>
          <a:xfrm>
            <a:off x="6117950" y="4540750"/>
            <a:ext cx="2863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Comfortaa"/>
                <a:ea typeface="Comfortaa"/>
                <a:cs typeface="Comfortaa"/>
                <a:sym typeface="Comfortaa"/>
              </a:rPr>
              <a:t>-D.H. Lawrence</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idx="1" type="subTitle"/>
          </p:nvPr>
        </p:nvSpPr>
        <p:spPr>
          <a:xfrm>
            <a:off x="450200" y="747000"/>
            <a:ext cx="2675700" cy="12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Bias </a:t>
            </a:r>
            <a:r>
              <a:rPr lang="en"/>
              <a:t>involves the disposition to allow our thoughts and behaviours, often implicitly or subconsciously, to be affected by our generalizations or stereotypes about others.</a:t>
            </a:r>
            <a:endParaRPr/>
          </a:p>
        </p:txBody>
      </p:sp>
      <p:grpSp>
        <p:nvGrpSpPr>
          <p:cNvPr id="246" name="Google Shape;246;p41"/>
          <p:cNvGrpSpPr/>
          <p:nvPr/>
        </p:nvGrpSpPr>
        <p:grpSpPr>
          <a:xfrm>
            <a:off x="4277716" y="980900"/>
            <a:ext cx="3873254" cy="3181704"/>
            <a:chOff x="719991" y="980900"/>
            <a:chExt cx="3873254" cy="3181704"/>
          </a:xfrm>
        </p:grpSpPr>
        <p:grpSp>
          <p:nvGrpSpPr>
            <p:cNvPr id="247" name="Google Shape;247;p41"/>
            <p:cNvGrpSpPr/>
            <p:nvPr/>
          </p:nvGrpSpPr>
          <p:grpSpPr>
            <a:xfrm>
              <a:off x="719991" y="980900"/>
              <a:ext cx="3873254" cy="3181704"/>
              <a:chOff x="1377550" y="921425"/>
              <a:chExt cx="4892325" cy="4018825"/>
            </a:xfrm>
          </p:grpSpPr>
          <p:sp>
            <p:nvSpPr>
              <p:cNvPr id="248" name="Google Shape;248;p41"/>
              <p:cNvSpPr/>
              <p:nvPr/>
            </p:nvSpPr>
            <p:spPr>
              <a:xfrm>
                <a:off x="3046475" y="4166875"/>
                <a:ext cx="1555050" cy="725075"/>
              </a:xfrm>
              <a:custGeom>
                <a:rect b="b" l="l" r="r" t="t"/>
                <a:pathLst>
                  <a:path extrusionOk="0" h="29003" w="62202">
                    <a:moveTo>
                      <a:pt x="58720" y="1"/>
                    </a:moveTo>
                    <a:lnTo>
                      <a:pt x="3291" y="120"/>
                    </a:lnTo>
                    <a:lnTo>
                      <a:pt x="0" y="29003"/>
                    </a:lnTo>
                    <a:lnTo>
                      <a:pt x="62202" y="28860"/>
                    </a:lnTo>
                    <a:lnTo>
                      <a:pt x="58720" y="1"/>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3046475" y="4793550"/>
                <a:ext cx="1555050" cy="98400"/>
              </a:xfrm>
              <a:custGeom>
                <a:rect b="b" l="l" r="r" t="t"/>
                <a:pathLst>
                  <a:path extrusionOk="0" h="3936" w="62202">
                    <a:moveTo>
                      <a:pt x="61773" y="0"/>
                    </a:moveTo>
                    <a:lnTo>
                      <a:pt x="406" y="24"/>
                    </a:lnTo>
                    <a:lnTo>
                      <a:pt x="0" y="3936"/>
                    </a:lnTo>
                    <a:lnTo>
                      <a:pt x="0" y="3936"/>
                    </a:lnTo>
                    <a:lnTo>
                      <a:pt x="62202" y="3793"/>
                    </a:lnTo>
                    <a:lnTo>
                      <a:pt x="61773"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3097150" y="4166875"/>
                <a:ext cx="1451900" cy="285625"/>
              </a:xfrm>
              <a:custGeom>
                <a:rect b="b" l="l" r="r" t="t"/>
                <a:pathLst>
                  <a:path extrusionOk="0" h="11425" w="58076">
                    <a:moveTo>
                      <a:pt x="56693" y="1"/>
                    </a:moveTo>
                    <a:lnTo>
                      <a:pt x="1264" y="120"/>
                    </a:lnTo>
                    <a:lnTo>
                      <a:pt x="0" y="11425"/>
                    </a:lnTo>
                    <a:lnTo>
                      <a:pt x="58076" y="11258"/>
                    </a:lnTo>
                    <a:lnTo>
                      <a:pt x="56693" y="1"/>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2810350" y="4858550"/>
                <a:ext cx="2026100" cy="81700"/>
              </a:xfrm>
              <a:custGeom>
                <a:rect b="b" l="l" r="r" t="t"/>
                <a:pathLst>
                  <a:path extrusionOk="0" h="3268" w="81044">
                    <a:moveTo>
                      <a:pt x="81044" y="0"/>
                    </a:moveTo>
                    <a:lnTo>
                      <a:pt x="0" y="215"/>
                    </a:lnTo>
                    <a:lnTo>
                      <a:pt x="24" y="3268"/>
                    </a:lnTo>
                    <a:lnTo>
                      <a:pt x="81044" y="3053"/>
                    </a:lnTo>
                    <a:lnTo>
                      <a:pt x="81044"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1377550" y="921425"/>
                <a:ext cx="4891725" cy="2879375"/>
              </a:xfrm>
              <a:custGeom>
                <a:rect b="b" l="l" r="r" t="t"/>
                <a:pathLst>
                  <a:path extrusionOk="0" h="115175" w="195669">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1377550" y="3800775"/>
                <a:ext cx="4891725" cy="499700"/>
              </a:xfrm>
              <a:custGeom>
                <a:rect b="b" l="l" r="r" t="t"/>
                <a:pathLst>
                  <a:path extrusionOk="0" h="19988" w="195669">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1377550" y="3800775"/>
                <a:ext cx="4892325" cy="434700"/>
              </a:xfrm>
              <a:custGeom>
                <a:rect b="b" l="l" r="r" t="t"/>
                <a:pathLst>
                  <a:path extrusionOk="0" h="17388" w="195693">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1633925" y="1098525"/>
                <a:ext cx="4377750" cy="2526375"/>
              </a:xfrm>
              <a:custGeom>
                <a:rect b="b" l="l" r="r" t="t"/>
                <a:pathLst>
                  <a:path extrusionOk="0" h="101055" w="175110">
                    <a:moveTo>
                      <a:pt x="1" y="0"/>
                    </a:moveTo>
                    <a:lnTo>
                      <a:pt x="1" y="101055"/>
                    </a:lnTo>
                    <a:lnTo>
                      <a:pt x="175110" y="101055"/>
                    </a:lnTo>
                    <a:lnTo>
                      <a:pt x="175110"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3727400" y="3947450"/>
                <a:ext cx="190825" cy="190825"/>
              </a:xfrm>
              <a:custGeom>
                <a:rect b="b" l="l" r="r" t="t"/>
                <a:pathLst>
                  <a:path extrusionOk="0" h="7633" w="7633">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1633925" y="1098525"/>
                <a:ext cx="4377750" cy="47725"/>
              </a:xfrm>
              <a:custGeom>
                <a:rect b="b" l="l" r="r" t="t"/>
                <a:pathLst>
                  <a:path extrusionOk="0" h="1909" w="175110">
                    <a:moveTo>
                      <a:pt x="1" y="0"/>
                    </a:moveTo>
                    <a:lnTo>
                      <a:pt x="1" y="1908"/>
                    </a:lnTo>
                    <a:lnTo>
                      <a:pt x="175110" y="1908"/>
                    </a:lnTo>
                    <a:lnTo>
                      <a:pt x="175110"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1"/>
            <p:cNvSpPr/>
            <p:nvPr/>
          </p:nvSpPr>
          <p:spPr>
            <a:xfrm>
              <a:off x="2574294" y="3371695"/>
              <a:ext cx="164700" cy="1647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9" name="Google Shape;259;p41"/>
          <p:cNvPicPr preferRelativeResize="0"/>
          <p:nvPr/>
        </p:nvPicPr>
        <p:blipFill rotWithShape="1">
          <a:blip r:embed="rId3">
            <a:alphaModFix/>
          </a:blip>
          <a:srcRect b="0" l="14270" r="14270" t="0"/>
          <a:stretch/>
        </p:blipFill>
        <p:spPr>
          <a:xfrm>
            <a:off x="4456050" y="1111975"/>
            <a:ext cx="3516603" cy="2050503"/>
          </a:xfrm>
          <a:prstGeom prst="rect">
            <a:avLst/>
          </a:prstGeom>
          <a:noFill/>
          <a:ln>
            <a:noFill/>
          </a:ln>
        </p:spPr>
      </p:pic>
      <p:sp>
        <p:nvSpPr>
          <p:cNvPr id="260" name="Google Shape;260;p41"/>
          <p:cNvSpPr txBox="1"/>
          <p:nvPr/>
        </p:nvSpPr>
        <p:spPr>
          <a:xfrm>
            <a:off x="1697750" y="3104175"/>
            <a:ext cx="2129700" cy="1477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Montserrat"/>
                <a:ea typeface="Montserrat"/>
                <a:cs typeface="Montserrat"/>
                <a:sym typeface="Montserrat"/>
              </a:rPr>
              <a:t>AI</a:t>
            </a:r>
            <a:r>
              <a:rPr lang="en">
                <a:solidFill>
                  <a:schemeClr val="lt1"/>
                </a:solidFill>
                <a:latin typeface="Montserrat"/>
                <a:ea typeface="Montserrat"/>
                <a:cs typeface="Montserrat"/>
                <a:sym typeface="Montserrat"/>
              </a:rPr>
              <a:t> bias often begins with people, counter to the popular narrative that we’ll soon be controlled by AI robot overlords</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p:nvPr/>
        </p:nvSpPr>
        <p:spPr>
          <a:xfrm>
            <a:off x="-73350" y="-54300"/>
            <a:ext cx="1419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2"/>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a:t>
            </a:r>
            <a:r>
              <a:rPr lang="en" sz="2000"/>
              <a:t>eal-world instances of bias</a:t>
            </a:r>
            <a:endParaRPr sz="2000"/>
          </a:p>
        </p:txBody>
      </p:sp>
      <p:sp>
        <p:nvSpPr>
          <p:cNvPr id="267" name="Google Shape;267;p42"/>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2"/>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txBox="1"/>
          <p:nvPr>
            <p:ph idx="2" type="title"/>
          </p:nvPr>
        </p:nvSpPr>
        <p:spPr>
          <a:xfrm>
            <a:off x="1950375" y="1625500"/>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COMPAS</a:t>
            </a:r>
            <a:endParaRPr/>
          </a:p>
        </p:txBody>
      </p:sp>
      <p:sp>
        <p:nvSpPr>
          <p:cNvPr id="271" name="Google Shape;271;p42"/>
          <p:cNvSpPr txBox="1"/>
          <p:nvPr>
            <p:ph idx="1" type="subTitle"/>
          </p:nvPr>
        </p:nvSpPr>
        <p:spPr>
          <a:xfrm>
            <a:off x="1950375" y="19341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predicted twice as many false positives for recidivism for black offenders (45%) than white offenders (23%)</a:t>
            </a:r>
            <a:endParaRPr/>
          </a:p>
        </p:txBody>
      </p:sp>
      <p:sp>
        <p:nvSpPr>
          <p:cNvPr id="272" name="Google Shape;272;p42"/>
          <p:cNvSpPr txBox="1"/>
          <p:nvPr>
            <p:ph idx="3" type="title"/>
          </p:nvPr>
        </p:nvSpPr>
        <p:spPr>
          <a:xfrm>
            <a:off x="4257200" y="1320700"/>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Recruiting Tool</a:t>
            </a:r>
            <a:endParaRPr/>
          </a:p>
        </p:txBody>
      </p:sp>
      <p:sp>
        <p:nvSpPr>
          <p:cNvPr id="273" name="Google Shape;273;p42"/>
          <p:cNvSpPr txBox="1"/>
          <p:nvPr>
            <p:ph idx="4" type="subTitle"/>
          </p:nvPr>
        </p:nvSpPr>
        <p:spPr>
          <a:xfrm>
            <a:off x="4159250" y="2086525"/>
            <a:ext cx="17547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penalized résumés that included the word “women’s” and downgraded graduates of two all-women’s colleges</a:t>
            </a:r>
            <a:r>
              <a:rPr lang="en"/>
              <a:t> </a:t>
            </a:r>
            <a:endParaRPr/>
          </a:p>
        </p:txBody>
      </p:sp>
      <p:sp>
        <p:nvSpPr>
          <p:cNvPr id="274" name="Google Shape;274;p42"/>
          <p:cNvSpPr txBox="1"/>
          <p:nvPr>
            <p:ph idx="5" type="title"/>
          </p:nvPr>
        </p:nvSpPr>
        <p:spPr>
          <a:xfrm>
            <a:off x="6587313" y="1320700"/>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Pedestrian Detection</a:t>
            </a:r>
            <a:endParaRPr/>
          </a:p>
        </p:txBody>
      </p:sp>
      <p:sp>
        <p:nvSpPr>
          <p:cNvPr id="275" name="Google Shape;275;p42"/>
          <p:cNvSpPr txBox="1"/>
          <p:nvPr>
            <p:ph idx="6" type="subTitle"/>
          </p:nvPr>
        </p:nvSpPr>
        <p:spPr>
          <a:xfrm>
            <a:off x="6587313" y="18579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found that eight such systems were worse at recognizing people with darker skin tones than paler ones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etamorphosis Business Plan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